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8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53BA1-B420-47D3-8F78-E5F24AE89F03}" type="datetimeFigureOut">
              <a:rPr lang="es-CO" smtClean="0"/>
              <a:t>14/11/2009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9C6CC-308D-458D-9473-58A193C79202}" type="slidenum">
              <a:rPr lang="es-CO" smtClean="0"/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CO" dirty="0" smtClean="0"/>
              <a:t>Cuentan con instituciones prestadoras de servicios, que han enfocado su portafolio de servicios hacia aquellos servicios que requieren y demandan las mujeres.</a:t>
            </a:r>
          </a:p>
          <a:p>
            <a:endParaRPr lang="es-CO" dirty="0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96AB58-15E3-4541-8221-D79933584714}" type="slidenum">
              <a:rPr lang="es-CO" smtClean="0"/>
              <a:pPr/>
              <a:t>5</a:t>
            </a:fld>
            <a:endParaRPr lang="es-CO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7918-474D-4C0B-B874-B69758C00B7C}" type="datetimeFigureOut">
              <a:rPr lang="es-CO" smtClean="0"/>
              <a:t>14/11/2009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2E6B-5CD8-42AA-876A-914D60D3AAA1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7918-474D-4C0B-B874-B69758C00B7C}" type="datetimeFigureOut">
              <a:rPr lang="es-CO" smtClean="0"/>
              <a:t>14/11/2009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2E6B-5CD8-42AA-876A-914D60D3AAA1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7918-474D-4C0B-B874-B69758C00B7C}" type="datetimeFigureOut">
              <a:rPr lang="es-CO" smtClean="0"/>
              <a:t>14/11/2009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2E6B-5CD8-42AA-876A-914D60D3AAA1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7918-474D-4C0B-B874-B69758C00B7C}" type="datetimeFigureOut">
              <a:rPr lang="es-CO" smtClean="0"/>
              <a:t>14/11/2009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2E6B-5CD8-42AA-876A-914D60D3AAA1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7918-474D-4C0B-B874-B69758C00B7C}" type="datetimeFigureOut">
              <a:rPr lang="es-CO" smtClean="0"/>
              <a:t>14/11/2009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2E6B-5CD8-42AA-876A-914D60D3AAA1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7918-474D-4C0B-B874-B69758C00B7C}" type="datetimeFigureOut">
              <a:rPr lang="es-CO" smtClean="0"/>
              <a:t>14/11/2009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2E6B-5CD8-42AA-876A-914D60D3AAA1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7918-474D-4C0B-B874-B69758C00B7C}" type="datetimeFigureOut">
              <a:rPr lang="es-CO" smtClean="0"/>
              <a:t>14/11/2009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2E6B-5CD8-42AA-876A-914D60D3AAA1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7918-474D-4C0B-B874-B69758C00B7C}" type="datetimeFigureOut">
              <a:rPr lang="es-CO" smtClean="0"/>
              <a:t>14/11/2009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2E6B-5CD8-42AA-876A-914D60D3AAA1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7918-474D-4C0B-B874-B69758C00B7C}" type="datetimeFigureOut">
              <a:rPr lang="es-CO" smtClean="0"/>
              <a:t>14/11/2009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2E6B-5CD8-42AA-876A-914D60D3AAA1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7918-474D-4C0B-B874-B69758C00B7C}" type="datetimeFigureOut">
              <a:rPr lang="es-CO" smtClean="0"/>
              <a:t>14/11/2009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2E6B-5CD8-42AA-876A-914D60D3AAA1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07918-474D-4C0B-B874-B69758C00B7C}" type="datetimeFigureOut">
              <a:rPr lang="es-CO" smtClean="0"/>
              <a:t>14/11/2009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32E6B-5CD8-42AA-876A-914D60D3AAA1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07918-474D-4C0B-B874-B69758C00B7C}" type="datetimeFigureOut">
              <a:rPr lang="es-CO" smtClean="0"/>
              <a:t>14/11/2009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32E6B-5CD8-42AA-876A-914D60D3AAA1}" type="slidenum">
              <a:rPr lang="es-CO" smtClean="0"/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contenido"/>
          <p:cNvSpPr>
            <a:spLocks noGrp="1"/>
          </p:cNvSpPr>
          <p:nvPr>
            <p:ph idx="4294967295"/>
          </p:nvPr>
        </p:nvSpPr>
        <p:spPr>
          <a:xfrm>
            <a:off x="642938" y="1500188"/>
            <a:ext cx="3929062" cy="3571875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400" b="1" dirty="0" smtClean="0">
                <a:solidFill>
                  <a:srgbClr val="006666"/>
                </a:solidFill>
                <a:latin typeface="+mj-lt"/>
              </a:rPr>
              <a:t>¿Qué es?</a:t>
            </a:r>
          </a:p>
          <a:p>
            <a:pPr marL="0" indent="0" algn="just" eaLnBrk="1" hangingPunct="1">
              <a:buClr>
                <a:schemeClr val="tx2"/>
              </a:buClr>
              <a:buFont typeface="Arial" charset="0"/>
              <a:buNone/>
              <a:defRPr/>
            </a:pPr>
            <a:r>
              <a:rPr lang="es-CO" sz="2400" dirty="0" smtClean="0">
                <a:latin typeface="+mj-lt"/>
              </a:rPr>
              <a:t>Institución  dedicada a promover el bienestar y proteger la salud de las mujeres de la ciudad de Medellín, implementando un modelo de cuidado integral y con enfoque de género, que trascienda  el modelo actual</a:t>
            </a:r>
            <a:r>
              <a:rPr lang="es-CO" sz="2400" dirty="0" smtClean="0">
                <a:solidFill>
                  <a:srgbClr val="9900CC"/>
                </a:solidFill>
                <a:latin typeface="+mj-lt"/>
              </a:rPr>
              <a:t>.</a:t>
            </a:r>
            <a:endParaRPr lang="es-CO" sz="2400" dirty="0" smtClean="0">
              <a:solidFill>
                <a:srgbClr val="9900CC"/>
              </a:solidFill>
              <a:latin typeface="Trebuchet MS" pitchFamily="34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00063" y="428625"/>
            <a:ext cx="8143875" cy="714375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1928813" y="500063"/>
            <a:ext cx="6572250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CO" sz="3000" b="1" dirty="0">
                <a:solidFill>
                  <a:schemeClr val="bg1"/>
                </a:solidFill>
                <a:latin typeface="+mj-lt"/>
              </a:rPr>
              <a:t>Clínica de la Mujer</a:t>
            </a:r>
          </a:p>
        </p:txBody>
      </p:sp>
      <p:pic>
        <p:nvPicPr>
          <p:cNvPr id="3077" name="3 Imagen" descr="3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571612"/>
            <a:ext cx="3286122" cy="32861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6 CuadroTexto"/>
          <p:cNvSpPr txBox="1"/>
          <p:nvPr/>
        </p:nvSpPr>
        <p:spPr>
          <a:xfrm>
            <a:off x="500034" y="5429264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>
                <a:latin typeface="Trebuchet MS" pitchFamily="34" charset="0"/>
              </a:rPr>
              <a:t>UN ESPACIO AMOROSO PARA LA ATENCIÓN INTEGRAL </a:t>
            </a:r>
          </a:p>
          <a:p>
            <a:pPr algn="ctr"/>
            <a:r>
              <a:rPr lang="es-CO" dirty="0">
                <a:latin typeface="Trebuchet MS" pitchFamily="34" charset="0"/>
              </a:rPr>
              <a:t> </a:t>
            </a:r>
            <a:r>
              <a:rPr lang="es-CO" dirty="0" smtClean="0">
                <a:latin typeface="Trebuchet MS" pitchFamily="34" charset="0"/>
              </a:rPr>
              <a:t>                   </a:t>
            </a:r>
            <a:r>
              <a:rPr lang="es-CO" dirty="0" smtClean="0">
                <a:latin typeface="Trebuchet MS" pitchFamily="34" charset="0"/>
              </a:rPr>
              <a:t>Y EL CUIDADO DE LAS MUJERES DE </a:t>
            </a:r>
            <a:r>
              <a:rPr lang="es-CO" dirty="0" err="1" smtClean="0">
                <a:latin typeface="Trebuchet MS" pitchFamily="34" charset="0"/>
              </a:rPr>
              <a:t>MEDELLÍN</a:t>
            </a:r>
            <a:r>
              <a:rPr lang="es-CO" dirty="0" err="1" smtClean="0">
                <a:solidFill>
                  <a:schemeClr val="bg1"/>
                </a:solidFill>
                <a:latin typeface="Trebuchet MS" pitchFamily="34" charset="0"/>
              </a:rPr>
              <a:t>Un</a:t>
            </a:r>
            <a:r>
              <a:rPr lang="es-CO" dirty="0" smtClean="0">
                <a:solidFill>
                  <a:schemeClr val="bg1"/>
                </a:solidFill>
                <a:latin typeface="Trebuchet MS" pitchFamily="34" charset="0"/>
              </a:rPr>
              <a:t> espacio amoroso para el cuidado integral de la salud de las Mujeres de Medellín</a:t>
            </a:r>
          </a:p>
          <a:p>
            <a:endParaRPr lang="es-C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14313" y="1857375"/>
            <a:ext cx="8643937" cy="1878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6600" b="1" dirty="0">
                <a:solidFill>
                  <a:srgbClr val="006666"/>
                </a:solidFill>
                <a:latin typeface="+mn-lt"/>
              </a:rPr>
              <a:t>¡Gracias!</a:t>
            </a:r>
            <a:endParaRPr lang="es-CO" sz="6600" b="1" dirty="0">
              <a:solidFill>
                <a:srgbClr val="006666"/>
              </a:solidFill>
              <a:latin typeface="+mn-lt"/>
            </a:endParaRPr>
          </a:p>
          <a:p>
            <a:pPr algn="ctr">
              <a:defRPr/>
            </a:pPr>
            <a:endParaRPr lang="es-CO" sz="2800" b="1" dirty="0">
              <a:solidFill>
                <a:srgbClr val="006666"/>
              </a:solidFill>
              <a:latin typeface="+mn-lt"/>
            </a:endParaRPr>
          </a:p>
          <a:p>
            <a:pPr algn="ctr">
              <a:defRPr/>
            </a:pPr>
            <a:r>
              <a:rPr lang="es-CO" sz="2200" b="1" dirty="0">
                <a:solidFill>
                  <a:srgbClr val="006666"/>
                </a:solidFill>
                <a:latin typeface="+mn-lt"/>
              </a:rPr>
              <a:t>secre.salud@medellin.gov.co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contenido"/>
          <p:cNvSpPr>
            <a:spLocks noGrp="1"/>
          </p:cNvSpPr>
          <p:nvPr>
            <p:ph idx="4294967295"/>
          </p:nvPr>
        </p:nvSpPr>
        <p:spPr>
          <a:xfrm>
            <a:off x="428625" y="1428750"/>
            <a:ext cx="4500563" cy="4000500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800" b="1" dirty="0" smtClean="0">
                <a:solidFill>
                  <a:srgbClr val="006666"/>
                </a:solidFill>
                <a:latin typeface="+mj-lt"/>
              </a:rPr>
              <a:t>Justificación</a:t>
            </a:r>
            <a:endParaRPr lang="es-CO" sz="2200" dirty="0" smtClean="0">
              <a:solidFill>
                <a:srgbClr val="006666"/>
              </a:solidFill>
            </a:endParaRPr>
          </a:p>
          <a:p>
            <a:pPr marL="0" indent="0" algn="just" eaLnBrk="1" hangingPunct="1">
              <a:buClr>
                <a:schemeClr val="tx2"/>
              </a:buClr>
              <a:buFontTx/>
              <a:buChar char="-"/>
              <a:defRPr/>
            </a:pPr>
            <a:r>
              <a:rPr lang="es-CO" sz="2200" dirty="0" smtClean="0"/>
              <a:t> Cumplimiento de funciones y competencias de la Ley 715 de 2002, relacionadas con el direccionamiento del sector.</a:t>
            </a:r>
          </a:p>
          <a:p>
            <a:pPr marL="0" indent="0" algn="just" eaLnBrk="1" hangingPunct="1">
              <a:buClr>
                <a:schemeClr val="tx2"/>
              </a:buClr>
              <a:buFontTx/>
              <a:buChar char="-"/>
              <a:defRPr/>
            </a:pPr>
            <a:endParaRPr lang="es-CO" sz="800" b="1" dirty="0" smtClean="0">
              <a:latin typeface="+mj-lt"/>
            </a:endParaRPr>
          </a:p>
          <a:p>
            <a:pPr marL="0" indent="0" algn="just" eaLnBrk="1" hangingPunct="1">
              <a:buClr>
                <a:schemeClr val="tx2"/>
              </a:buClr>
              <a:buFontTx/>
              <a:buChar char="-"/>
              <a:defRPr/>
            </a:pPr>
            <a:r>
              <a:rPr lang="es-CO" sz="2200" dirty="0" smtClean="0"/>
              <a:t> Participación de </a:t>
            </a:r>
            <a:r>
              <a:rPr lang="es-MX" sz="2200" dirty="0" smtClean="0"/>
              <a:t>instituciones del sector salud, movimiento social de mujeres, sector académico y organismos no gubernamentales</a:t>
            </a:r>
            <a:r>
              <a:rPr lang="es-CO" sz="2200" dirty="0" smtClean="0"/>
              <a:t>  conformando mesas de trabajo</a:t>
            </a:r>
            <a:r>
              <a:rPr lang="es-MX" sz="2200" dirty="0" smtClean="0"/>
              <a:t>.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500063" y="428625"/>
            <a:ext cx="8143875" cy="714375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0250" y="500063"/>
            <a:ext cx="6572250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CO" sz="3000" b="1" dirty="0">
                <a:solidFill>
                  <a:schemeClr val="bg1"/>
                </a:solidFill>
                <a:latin typeface="+mj-lt"/>
              </a:rPr>
              <a:t>Clínica de la Mujer</a:t>
            </a:r>
          </a:p>
        </p:txBody>
      </p:sp>
      <p:pic>
        <p:nvPicPr>
          <p:cNvPr id="6149" name="Picture 7" descr="Sernam+(Capacitaci%C3%B3n+mujeres)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3138263" cy="26461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contenido"/>
          <p:cNvSpPr>
            <a:spLocks noGrp="1"/>
          </p:cNvSpPr>
          <p:nvPr>
            <p:ph idx="4294967295"/>
          </p:nvPr>
        </p:nvSpPr>
        <p:spPr>
          <a:xfrm>
            <a:off x="571500" y="1357313"/>
            <a:ext cx="4643438" cy="4000500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500" b="1" dirty="0" smtClean="0">
                <a:solidFill>
                  <a:srgbClr val="006666"/>
                </a:solidFill>
                <a:latin typeface="+mj-lt"/>
              </a:rPr>
              <a:t>Antecedentes (Medellín)</a:t>
            </a:r>
          </a:p>
          <a:p>
            <a:pPr marL="0" indent="0" eaLnBrk="1" hangingPunct="1">
              <a:buClr>
                <a:schemeClr val="tx2"/>
              </a:buClr>
              <a:buFont typeface="Arial" charset="0"/>
              <a:buNone/>
              <a:defRPr/>
            </a:pPr>
            <a:r>
              <a:rPr lang="es-CO" sz="2400" b="1" dirty="0" smtClean="0">
                <a:latin typeface="+mj-lt"/>
              </a:rPr>
              <a:t>Durante 2008:</a:t>
            </a:r>
          </a:p>
          <a:p>
            <a:pPr algn="just">
              <a:defRPr/>
            </a:pPr>
            <a:r>
              <a:rPr lang="es-MX" sz="2200" dirty="0" smtClean="0"/>
              <a:t>24% de las muertes de mujeres pudieron  evitarse con la realización de medidas preventivas, diagnóstico y/o tratamiento precoz.</a:t>
            </a:r>
          </a:p>
          <a:p>
            <a:pPr algn="just">
              <a:buFont typeface="Arial" charset="0"/>
              <a:buNone/>
              <a:defRPr/>
            </a:pPr>
            <a:endParaRPr lang="es-CO" sz="2200" dirty="0" smtClean="0"/>
          </a:p>
          <a:p>
            <a:pPr algn="just">
              <a:defRPr/>
            </a:pPr>
            <a:r>
              <a:rPr lang="es-MX" sz="2200" dirty="0" smtClean="0"/>
              <a:t>Los tumores malignos de mama, cuello uterino y ovarios ocasionaron la muerte de 314 mujeres.</a:t>
            </a:r>
            <a:endParaRPr lang="es-CO" sz="2200" b="1" dirty="0" smtClean="0">
              <a:latin typeface="+mj-lt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00063" y="428625"/>
            <a:ext cx="8143875" cy="714375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0250" y="500063"/>
            <a:ext cx="6572250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CO" sz="3000" b="1" dirty="0">
                <a:solidFill>
                  <a:schemeClr val="bg1"/>
                </a:solidFill>
                <a:latin typeface="+mj-lt"/>
              </a:rPr>
              <a:t>Clínica de la Mujer</a:t>
            </a:r>
          </a:p>
        </p:txBody>
      </p:sp>
      <p:pic>
        <p:nvPicPr>
          <p:cNvPr id="7173" name="Picture 7" descr="walking_18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714488"/>
            <a:ext cx="2670164" cy="324878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contenido"/>
          <p:cNvSpPr>
            <a:spLocks noGrp="1"/>
          </p:cNvSpPr>
          <p:nvPr>
            <p:ph idx="4294967295"/>
          </p:nvPr>
        </p:nvSpPr>
        <p:spPr>
          <a:xfrm>
            <a:off x="428625" y="1285875"/>
            <a:ext cx="4714875" cy="414337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500" b="1" dirty="0" smtClean="0">
                <a:solidFill>
                  <a:srgbClr val="006666"/>
                </a:solidFill>
                <a:latin typeface="+mj-lt"/>
              </a:rPr>
              <a:t>Antecedentes (Medellín)</a:t>
            </a:r>
          </a:p>
          <a:p>
            <a:pPr marL="0" indent="0" eaLnBrk="1" hangingPunct="1">
              <a:buClr>
                <a:schemeClr val="tx2"/>
              </a:buClr>
              <a:buFont typeface="Arial" charset="0"/>
              <a:buNone/>
              <a:defRPr/>
            </a:pPr>
            <a:r>
              <a:rPr lang="es-CO" sz="2400" b="1" dirty="0" smtClean="0">
                <a:latin typeface="+mj-lt"/>
              </a:rPr>
              <a:t>Durante 2008:</a:t>
            </a:r>
          </a:p>
          <a:p>
            <a:pPr algn="just">
              <a:defRPr/>
            </a:pPr>
            <a:r>
              <a:rPr lang="es-MX" sz="2000" dirty="0" smtClean="0"/>
              <a:t>434 mujeres intentaron suicidarse, es decir, 67% de los casos reportados.</a:t>
            </a:r>
            <a:endParaRPr lang="es-CO" sz="2000" dirty="0" smtClean="0"/>
          </a:p>
          <a:p>
            <a:pPr algn="just">
              <a:defRPr/>
            </a:pPr>
            <a:r>
              <a:rPr lang="es-MX" sz="2000" dirty="0" smtClean="0"/>
              <a:t>107 mujeres menores de 15 años fueron objeto de abuso sexual,  78% de los casos denunciados.</a:t>
            </a:r>
            <a:endParaRPr lang="es-CO" sz="2000" dirty="0" smtClean="0"/>
          </a:p>
          <a:p>
            <a:pPr algn="just">
              <a:defRPr/>
            </a:pPr>
            <a:r>
              <a:rPr lang="es-MX" sz="2000" dirty="0" smtClean="0"/>
              <a:t>8.384 adolescentes de 10 a 19 años fueron madres.</a:t>
            </a:r>
            <a:endParaRPr lang="es-CO" sz="2000" dirty="0" smtClean="0"/>
          </a:p>
          <a:p>
            <a:pPr algn="just">
              <a:defRPr/>
            </a:pPr>
            <a:r>
              <a:rPr lang="es-MX" sz="2000" dirty="0" smtClean="0"/>
              <a:t>El 99.9% de los nacimientos en Medellín, fueron atendidos en instituciones de salud. </a:t>
            </a:r>
            <a:endParaRPr lang="es-CO" sz="2000" dirty="0" smtClean="0"/>
          </a:p>
        </p:txBody>
      </p:sp>
      <p:sp>
        <p:nvSpPr>
          <p:cNvPr id="5" name="4 Rectángulo redondeado"/>
          <p:cNvSpPr/>
          <p:nvPr/>
        </p:nvSpPr>
        <p:spPr>
          <a:xfrm>
            <a:off x="500063" y="428625"/>
            <a:ext cx="8143875" cy="714375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0250" y="500063"/>
            <a:ext cx="6572250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CO" sz="3000" b="1" dirty="0">
                <a:solidFill>
                  <a:schemeClr val="bg1"/>
                </a:solidFill>
                <a:latin typeface="+mj-lt"/>
              </a:rPr>
              <a:t>Clínica de la Mujer</a:t>
            </a:r>
          </a:p>
        </p:txBody>
      </p:sp>
      <p:pic>
        <p:nvPicPr>
          <p:cNvPr id="8197" name="Picture 2" descr="C:\Users\Ruby\Pictures\262x[1].jpg"/>
          <p:cNvPicPr>
            <a:picLocks noChangeAspect="1" noChangeArrowheads="1"/>
          </p:cNvPicPr>
          <p:nvPr/>
        </p:nvPicPr>
        <p:blipFill>
          <a:blip r:embed="rId2" cstate="print"/>
          <a:srcRect b="4166"/>
          <a:stretch>
            <a:fillRect/>
          </a:stretch>
        </p:blipFill>
        <p:spPr bwMode="auto">
          <a:xfrm>
            <a:off x="5572132" y="1714488"/>
            <a:ext cx="2988604" cy="23574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contenido"/>
          <p:cNvSpPr>
            <a:spLocks noGrp="1"/>
          </p:cNvSpPr>
          <p:nvPr>
            <p:ph idx="4294967295"/>
          </p:nvPr>
        </p:nvSpPr>
        <p:spPr>
          <a:xfrm>
            <a:off x="571500" y="1643063"/>
            <a:ext cx="4143375" cy="3500437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500" b="1" dirty="0" smtClean="0">
                <a:solidFill>
                  <a:srgbClr val="006666"/>
                </a:solidFill>
                <a:latin typeface="+mj-lt"/>
              </a:rPr>
              <a:t>Experiencias Internacionales</a:t>
            </a:r>
          </a:p>
          <a:p>
            <a:pPr>
              <a:defRPr/>
            </a:pPr>
            <a:r>
              <a:rPr lang="es-CO" sz="2200" dirty="0" smtClean="0"/>
              <a:t>Costa Rica </a:t>
            </a:r>
          </a:p>
          <a:p>
            <a:pPr>
              <a:defRPr/>
            </a:pPr>
            <a:r>
              <a:rPr lang="es-CO" sz="2200" dirty="0" smtClean="0"/>
              <a:t>Honduras</a:t>
            </a:r>
          </a:p>
          <a:p>
            <a:pPr>
              <a:defRPr/>
            </a:pPr>
            <a:r>
              <a:rPr lang="es-CO" sz="2200" dirty="0" smtClean="0"/>
              <a:t>México</a:t>
            </a:r>
          </a:p>
          <a:p>
            <a:pPr>
              <a:defRPr/>
            </a:pPr>
            <a:r>
              <a:rPr lang="es-CO" sz="2200" dirty="0" smtClean="0"/>
              <a:t>Chile</a:t>
            </a:r>
          </a:p>
          <a:p>
            <a:pPr>
              <a:defRPr/>
            </a:pPr>
            <a:r>
              <a:rPr lang="es-CO" sz="2200" dirty="0" smtClean="0"/>
              <a:t>Perú</a:t>
            </a:r>
          </a:p>
          <a:p>
            <a:pPr>
              <a:defRPr/>
            </a:pPr>
            <a:r>
              <a:rPr lang="es-CO" sz="2200" dirty="0" smtClean="0"/>
              <a:t>Bolivia</a:t>
            </a:r>
          </a:p>
          <a:p>
            <a:pPr>
              <a:defRPr/>
            </a:pPr>
            <a:r>
              <a:rPr lang="es-CO" sz="2200" dirty="0" smtClean="0"/>
              <a:t>Canadá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500063" y="428625"/>
            <a:ext cx="8143875" cy="714375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0250" y="500063"/>
            <a:ext cx="6572250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CO" sz="3000" b="1" dirty="0">
                <a:solidFill>
                  <a:schemeClr val="bg1"/>
                </a:solidFill>
                <a:latin typeface="+mj-lt"/>
              </a:rPr>
              <a:t>Clínica de la Mujer</a:t>
            </a:r>
          </a:p>
        </p:txBody>
      </p:sp>
      <p:pic>
        <p:nvPicPr>
          <p:cNvPr id="9221" name="Picture 2" descr="E:\DSC096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857364"/>
            <a:ext cx="3428998" cy="257210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contenido"/>
          <p:cNvSpPr>
            <a:spLocks noGrp="1"/>
          </p:cNvSpPr>
          <p:nvPr>
            <p:ph idx="4294967295"/>
          </p:nvPr>
        </p:nvSpPr>
        <p:spPr>
          <a:xfrm>
            <a:off x="357188" y="1285875"/>
            <a:ext cx="4643437" cy="4357688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500" b="1" dirty="0" smtClean="0">
                <a:solidFill>
                  <a:srgbClr val="006666"/>
                </a:solidFill>
                <a:latin typeface="+mj-lt"/>
              </a:rPr>
              <a:t>Objetivos de la clínica</a:t>
            </a:r>
          </a:p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endParaRPr lang="es-CO" sz="2500" b="1" dirty="0" smtClean="0">
              <a:latin typeface="+mj-lt"/>
            </a:endParaRPr>
          </a:p>
          <a:p>
            <a:pPr algn="just">
              <a:defRPr/>
            </a:pPr>
            <a:r>
              <a:rPr lang="es-CO" sz="2000" dirty="0" smtClean="0">
                <a:latin typeface="Trebuchet MS" pitchFamily="34" charset="0"/>
              </a:rPr>
              <a:t>Fortalecer acciones que reconozcan e integren la diversidad cultural, sexual, social, económica, de edad, religiosa y étnica de las mujeres, al igual que la situación de discapacidad cuando existiere.</a:t>
            </a:r>
          </a:p>
          <a:p>
            <a:pPr algn="just">
              <a:defRPr/>
            </a:pPr>
            <a:endParaRPr lang="es-CO" sz="800" dirty="0" smtClean="0">
              <a:latin typeface="Trebuchet MS" pitchFamily="34" charset="0"/>
            </a:endParaRPr>
          </a:p>
          <a:p>
            <a:pPr algn="just">
              <a:defRPr/>
            </a:pPr>
            <a:r>
              <a:rPr lang="es-CO" sz="2000" dirty="0" smtClean="0">
                <a:latin typeface="Trebuchet MS" pitchFamily="34" charset="0"/>
              </a:rPr>
              <a:t>Contribuir a la formulación, ejecución y evaluación de políticas públicas sobre Mujeres y Salud.</a:t>
            </a:r>
          </a:p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endParaRPr lang="es-CO" sz="2000" b="1" dirty="0" smtClean="0">
              <a:latin typeface="+mj-lt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00063" y="428625"/>
            <a:ext cx="8143875" cy="714375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0250" y="500063"/>
            <a:ext cx="6572250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CO" sz="3000" b="1" dirty="0">
                <a:solidFill>
                  <a:schemeClr val="bg1"/>
                </a:solidFill>
                <a:latin typeface="+mj-lt"/>
              </a:rPr>
              <a:t>Clínica de la Mujer</a:t>
            </a:r>
          </a:p>
        </p:txBody>
      </p:sp>
      <p:pic>
        <p:nvPicPr>
          <p:cNvPr id="7" name="6 Imagen" descr="Mujer%2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500174"/>
            <a:ext cx="2487847" cy="364331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contenido"/>
          <p:cNvSpPr>
            <a:spLocks noGrp="1"/>
          </p:cNvSpPr>
          <p:nvPr>
            <p:ph idx="4294967295"/>
          </p:nvPr>
        </p:nvSpPr>
        <p:spPr>
          <a:xfrm>
            <a:off x="285750" y="1357313"/>
            <a:ext cx="4643438" cy="4214812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500" b="1" dirty="0" smtClean="0">
                <a:solidFill>
                  <a:srgbClr val="006666"/>
                </a:solidFill>
                <a:latin typeface="+mj-lt"/>
              </a:rPr>
              <a:t>Objetivos de la clínica</a:t>
            </a:r>
          </a:p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endParaRPr lang="es-CO" sz="2500" b="1" dirty="0" smtClean="0">
              <a:latin typeface="+mj-lt"/>
            </a:endParaRPr>
          </a:p>
          <a:p>
            <a:pPr algn="just">
              <a:defRPr/>
            </a:pPr>
            <a:r>
              <a:rPr lang="es-CO" sz="2000" dirty="0" smtClean="0">
                <a:latin typeface="Trebuchet MS" pitchFamily="34" charset="0"/>
              </a:rPr>
              <a:t>Implementar un trabajo en red entre las instituciones de salud, las organizaciones sociales y entidades académicas de la ciudad y la región.</a:t>
            </a:r>
          </a:p>
          <a:p>
            <a:pPr algn="just">
              <a:defRPr/>
            </a:pPr>
            <a:endParaRPr lang="es-CO" sz="800" dirty="0" smtClean="0">
              <a:latin typeface="Trebuchet MS" pitchFamily="34" charset="0"/>
            </a:endParaRPr>
          </a:p>
          <a:p>
            <a:pPr algn="just">
              <a:defRPr/>
            </a:pPr>
            <a:r>
              <a:rPr lang="es-CO" sz="2000" dirty="0" smtClean="0">
                <a:latin typeface="Trebuchet MS" pitchFamily="34" charset="0"/>
              </a:rPr>
              <a:t>Desarrollar  y promover investigaciones que garanticen la  cualificación permanente de los servicios y del Modelo de Atención.</a:t>
            </a:r>
          </a:p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endParaRPr lang="es-CO" sz="2000" b="1" dirty="0" smtClean="0">
              <a:latin typeface="+mj-lt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500063" y="428625"/>
            <a:ext cx="8143875" cy="714375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0250" y="500063"/>
            <a:ext cx="6572250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CO" sz="3000" b="1" dirty="0">
                <a:solidFill>
                  <a:schemeClr val="bg1"/>
                </a:solidFill>
                <a:latin typeface="+mj-lt"/>
              </a:rPr>
              <a:t>Clínica de la Mujer</a:t>
            </a:r>
          </a:p>
        </p:txBody>
      </p:sp>
      <p:pic>
        <p:nvPicPr>
          <p:cNvPr id="9" name="8 Imagen" descr="ap_breast_cancer_070514_m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1785926"/>
            <a:ext cx="3267608" cy="24526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2 Marcador de contenido"/>
          <p:cNvSpPr>
            <a:spLocks noGrp="1"/>
          </p:cNvSpPr>
          <p:nvPr>
            <p:ph idx="4294967295"/>
          </p:nvPr>
        </p:nvSpPr>
        <p:spPr>
          <a:xfrm>
            <a:off x="4429125" y="1928813"/>
            <a:ext cx="4143375" cy="30003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s-CO" sz="3000" b="1" dirty="0" smtClean="0">
                <a:latin typeface="+mj-lt"/>
              </a:rPr>
              <a:t>Ejes de acción</a:t>
            </a:r>
          </a:p>
          <a:p>
            <a:pPr eaLnBrk="1" hangingPunct="1">
              <a:buFont typeface="Arial" charset="0"/>
              <a:buNone/>
              <a:defRPr/>
            </a:pPr>
            <a:endParaRPr lang="es-CO" sz="1800" dirty="0" smtClean="0">
              <a:solidFill>
                <a:srgbClr val="FF0000"/>
              </a:solidFill>
              <a:latin typeface="+mj-lt"/>
            </a:endParaRP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es-CO" sz="2400" dirty="0" smtClean="0">
                <a:solidFill>
                  <a:srgbClr val="FF0000"/>
                </a:solidFill>
                <a:latin typeface="+mj-lt"/>
              </a:rPr>
              <a:t>Salud Sexual y Reproductiva.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es-CO" sz="2400" dirty="0" smtClean="0">
                <a:solidFill>
                  <a:srgbClr val="7030A0"/>
                </a:solidFill>
                <a:latin typeface="+mj-lt"/>
              </a:rPr>
              <a:t>Violencia basada en el Género.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es-CO" sz="2400" dirty="0" smtClean="0">
                <a:solidFill>
                  <a:srgbClr val="00B050"/>
                </a:solidFill>
                <a:latin typeface="+mj-lt"/>
              </a:rPr>
              <a:t>Salud Mental asociada a la condición de Género. </a:t>
            </a:r>
            <a:endParaRPr lang="es-ES" sz="2400" dirty="0" smtClean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12291" name="3 Imagen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6463" y="1714500"/>
            <a:ext cx="34512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 redondeado"/>
          <p:cNvSpPr/>
          <p:nvPr/>
        </p:nvSpPr>
        <p:spPr>
          <a:xfrm>
            <a:off x="500063" y="428625"/>
            <a:ext cx="8143875" cy="714375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0250" y="500063"/>
            <a:ext cx="6572250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CO" sz="3000" b="1" dirty="0">
                <a:solidFill>
                  <a:schemeClr val="bg1"/>
                </a:solidFill>
                <a:latin typeface="+mj-lt"/>
              </a:rPr>
              <a:t>Clínica de la Mujer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Marcador de contenido"/>
          <p:cNvSpPr>
            <a:spLocks noGrp="1"/>
          </p:cNvSpPr>
          <p:nvPr>
            <p:ph idx="4294967295"/>
          </p:nvPr>
        </p:nvSpPr>
        <p:spPr>
          <a:xfrm>
            <a:off x="500063" y="1571625"/>
            <a:ext cx="3929062" cy="4000500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800" b="1" dirty="0" smtClean="0">
                <a:latin typeface="+mj-lt"/>
              </a:rPr>
              <a:t>Áreas de atención</a:t>
            </a:r>
          </a:p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200" dirty="0" smtClean="0">
                <a:latin typeface="+mj-lt"/>
              </a:rPr>
              <a:t>Promoción de la salud</a:t>
            </a:r>
          </a:p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200" dirty="0" smtClean="0">
                <a:latin typeface="+mj-lt"/>
              </a:rPr>
              <a:t>Prevención de factores de riesgo</a:t>
            </a:r>
          </a:p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200" dirty="0" smtClean="0">
                <a:latin typeface="+mj-lt"/>
              </a:rPr>
              <a:t>Salud sexual y reproductiva</a:t>
            </a:r>
          </a:p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200" dirty="0" smtClean="0">
                <a:latin typeface="+mj-lt"/>
              </a:rPr>
              <a:t>Atención ginecológica</a:t>
            </a:r>
          </a:p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200" dirty="0" smtClean="0">
                <a:latin typeface="+mj-lt"/>
              </a:rPr>
              <a:t>Atención en casos de violencia</a:t>
            </a:r>
          </a:p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200" dirty="0" smtClean="0">
                <a:latin typeface="+mj-lt"/>
              </a:rPr>
              <a:t>Atención psicosocial</a:t>
            </a:r>
          </a:p>
          <a:p>
            <a:pPr marL="0" indent="0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200" dirty="0" smtClean="0">
                <a:latin typeface="+mj-lt"/>
              </a:rPr>
              <a:t>Rehabilitación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500063" y="428625"/>
            <a:ext cx="8143875" cy="714375"/>
          </a:xfrm>
          <a:prstGeom prst="round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 dirty="0"/>
          </a:p>
        </p:txBody>
      </p:sp>
      <p:sp>
        <p:nvSpPr>
          <p:cNvPr id="6" name="5 CuadroTexto"/>
          <p:cNvSpPr txBox="1"/>
          <p:nvPr/>
        </p:nvSpPr>
        <p:spPr>
          <a:xfrm>
            <a:off x="2000250" y="500063"/>
            <a:ext cx="6572250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s-CO" sz="3000" b="1" dirty="0">
                <a:solidFill>
                  <a:schemeClr val="bg1"/>
                </a:solidFill>
                <a:latin typeface="+mj-lt"/>
              </a:rPr>
              <a:t>Clínica de la Mujer</a:t>
            </a:r>
          </a:p>
        </p:txBody>
      </p:sp>
      <p:pic>
        <p:nvPicPr>
          <p:cNvPr id="13317" name="Picture 31" descr="280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1357313"/>
            <a:ext cx="2857500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Marcador de contenido"/>
          <p:cNvSpPr>
            <a:spLocks noGrp="1"/>
          </p:cNvSpPr>
          <p:nvPr>
            <p:ph idx="4294967295"/>
          </p:nvPr>
        </p:nvSpPr>
        <p:spPr>
          <a:xfrm>
            <a:off x="3929063" y="3571875"/>
            <a:ext cx="4572000" cy="2571750"/>
          </a:xfrm>
        </p:spPr>
        <p:txBody>
          <a:bodyPr/>
          <a:lstStyle/>
          <a:p>
            <a:pPr marL="0" indent="0" algn="r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800" b="1" dirty="0" smtClean="0">
                <a:latin typeface="+mj-lt"/>
              </a:rPr>
              <a:t>Servicios</a:t>
            </a:r>
          </a:p>
          <a:p>
            <a:pPr marL="0" indent="0" algn="r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200" dirty="0" smtClean="0">
                <a:latin typeface="+mj-lt"/>
              </a:rPr>
              <a:t>Consulta externa</a:t>
            </a:r>
          </a:p>
          <a:p>
            <a:pPr marL="0" indent="0" algn="r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200" dirty="0" smtClean="0">
                <a:latin typeface="+mj-lt"/>
              </a:rPr>
              <a:t>Apoyo diagnóstico</a:t>
            </a:r>
          </a:p>
          <a:p>
            <a:pPr marL="0" indent="0" algn="r" eaLnBrk="1" hangingPunct="1">
              <a:buClr>
                <a:schemeClr val="tx2"/>
              </a:buClr>
              <a:buFont typeface="Arial" charset="0"/>
              <a:buNone/>
              <a:defRPr/>
            </a:pPr>
            <a:r>
              <a:rPr lang="es-CO" sz="2200" dirty="0" smtClean="0">
                <a:latin typeface="+mj-lt"/>
              </a:rPr>
              <a:t>Cirugía - Procedimientos ambulatorios</a:t>
            </a:r>
          </a:p>
          <a:p>
            <a:pPr marL="0" indent="0" algn="r" eaLnBrk="1" hangingPunct="1">
              <a:buClr>
                <a:schemeClr val="tx2"/>
              </a:buClr>
              <a:buFont typeface="Wingdings 2" pitchFamily="18" charset="2"/>
              <a:buNone/>
              <a:defRPr/>
            </a:pPr>
            <a:r>
              <a:rPr lang="es-CO" sz="2200" dirty="0" smtClean="0">
                <a:latin typeface="+mj-lt"/>
              </a:rPr>
              <a:t>Hospitalización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464</Words>
  <Application>Microsoft Office PowerPoint</Application>
  <PresentationFormat>Presentación en pantalla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 Yaneth  Fernández Moren</dc:creator>
  <cp:lastModifiedBy>Sara Yaneth  Fernández Moren</cp:lastModifiedBy>
  <cp:revision>2</cp:revision>
  <dcterms:created xsi:type="dcterms:W3CDTF">2009-11-14T16:28:58Z</dcterms:created>
  <dcterms:modified xsi:type="dcterms:W3CDTF">2009-11-14T16:48:36Z</dcterms:modified>
</cp:coreProperties>
</file>