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78" r:id="rId4"/>
    <p:sldId id="273" r:id="rId5"/>
    <p:sldId id="263" r:id="rId6"/>
    <p:sldId id="292" r:id="rId7"/>
    <p:sldId id="257" r:id="rId8"/>
    <p:sldId id="286" r:id="rId9"/>
    <p:sldId id="259" r:id="rId10"/>
    <p:sldId id="271" r:id="rId11"/>
    <p:sldId id="264" r:id="rId12"/>
    <p:sldId id="270" r:id="rId13"/>
    <p:sldId id="267" r:id="rId14"/>
    <p:sldId id="287" r:id="rId15"/>
    <p:sldId id="288" r:id="rId16"/>
    <p:sldId id="289" r:id="rId17"/>
    <p:sldId id="274" r:id="rId18"/>
    <p:sldId id="275" r:id="rId19"/>
    <p:sldId id="265" r:id="rId20"/>
    <p:sldId id="285" r:id="rId21"/>
    <p:sldId id="290" r:id="rId22"/>
    <p:sldId id="276" r:id="rId23"/>
    <p:sldId id="291" r:id="rId24"/>
    <p:sldId id="260" r:id="rId25"/>
    <p:sldId id="279" r:id="rId26"/>
    <p:sldId id="283" r:id="rId27"/>
    <p:sldId id="284" r:id="rId28"/>
    <p:sldId id="280" r:id="rId29"/>
    <p:sldId id="281"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41383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25459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427358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346614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114805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47635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332722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378177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129437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92920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C244BC-7CEE-4C38-875A-9B0A846EF236}" type="datetimeFigureOut">
              <a:rPr lang="es-ES" smtClean="0"/>
              <a:t>28/05/2014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76AE5-18E3-456E-968F-2EDC19D15E7D}" type="slidenum">
              <a:rPr lang="es-ES" smtClean="0"/>
              <a:t>‹Nº›</a:t>
            </a:fld>
            <a:endParaRPr lang="es-ES"/>
          </a:p>
        </p:txBody>
      </p:sp>
    </p:spTree>
    <p:extLst>
      <p:ext uri="{BB962C8B-B14F-4D97-AF65-F5344CB8AC3E}">
        <p14:creationId xmlns:p14="http://schemas.microsoft.com/office/powerpoint/2010/main" val="390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44BC-7CEE-4C38-875A-9B0A846EF236}" type="datetimeFigureOut">
              <a:rPr lang="es-ES" smtClean="0"/>
              <a:t>28/05/2014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76AE5-18E3-456E-968F-2EDC19D15E7D}" type="slidenum">
              <a:rPr lang="es-ES" smtClean="0"/>
              <a:t>‹Nº›</a:t>
            </a:fld>
            <a:endParaRPr lang="es-ES"/>
          </a:p>
        </p:txBody>
      </p:sp>
    </p:spTree>
    <p:extLst>
      <p:ext uri="{BB962C8B-B14F-4D97-AF65-F5344CB8AC3E}">
        <p14:creationId xmlns:p14="http://schemas.microsoft.com/office/powerpoint/2010/main" val="322387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Judith\Red de Derechos\clínica de las mujeres\logo mesa clí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72" y="1527048"/>
            <a:ext cx="6163056" cy="3803904"/>
          </a:xfrm>
          <a:prstGeom prst="rect">
            <a:avLst/>
          </a:prstGeom>
          <a:solidFill>
            <a:schemeClr val="accent4">
              <a:lumMod val="20000"/>
              <a:lumOff val="80000"/>
            </a:schemeClr>
          </a:solidFill>
          <a:extLst/>
        </p:spPr>
      </p:pic>
    </p:spTree>
    <p:extLst>
      <p:ext uri="{BB962C8B-B14F-4D97-AF65-F5344CB8AC3E}">
        <p14:creationId xmlns:p14="http://schemas.microsoft.com/office/powerpoint/2010/main" val="374938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Judith\Red de Derechos\clínica de las mujeres\2011\28 de mayo\fotos 28 de mayo\DSC03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20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08720"/>
            <a:ext cx="7488832" cy="5016758"/>
          </a:xfrm>
          <a:prstGeom prst="rect">
            <a:avLst/>
          </a:prstGeom>
          <a:solidFill>
            <a:schemeClr val="accent4">
              <a:lumMod val="20000"/>
              <a:lumOff val="80000"/>
            </a:schemeClr>
          </a:solidFill>
        </p:spPr>
        <p:txBody>
          <a:bodyPr wrap="square">
            <a:spAutoFit/>
          </a:bodyPr>
          <a:lstStyle/>
          <a:p>
            <a:pPr algn="just"/>
            <a:r>
              <a:rPr lang="es-ES" sz="3200" dirty="0" smtClean="0"/>
              <a:t>La </a:t>
            </a:r>
            <a:r>
              <a:rPr lang="es-ES" sz="3200" dirty="0"/>
              <a:t>dilación en la construcción del Proyecto Clínica de las Mujeres, iniciativa pensada para </a:t>
            </a:r>
            <a:r>
              <a:rPr lang="es-ES" sz="3200" dirty="0" smtClean="0"/>
              <a:t>atenderlas en salud, </a:t>
            </a:r>
            <a:r>
              <a:rPr lang="es-ES" sz="3200" dirty="0"/>
              <a:t>de forma </a:t>
            </a:r>
            <a:r>
              <a:rPr lang="es-ES" sz="3200" dirty="0" smtClean="0"/>
              <a:t>diferencial, </a:t>
            </a:r>
            <a:r>
              <a:rPr lang="es-ES" sz="3200" dirty="0"/>
              <a:t>particularmente </a:t>
            </a:r>
            <a:r>
              <a:rPr lang="es-ES" sz="3200" dirty="0" smtClean="0"/>
              <a:t>a las </a:t>
            </a:r>
            <a:r>
              <a:rPr lang="es-ES" sz="3200" dirty="0"/>
              <a:t>mujeres víctimas de violencias, sigue sin materializarse siete años después de lograrse incluir en el Plan de Desarrollo 2008-2011 </a:t>
            </a:r>
            <a:r>
              <a:rPr lang="es-ES" sz="3200" dirty="0" smtClean="0"/>
              <a:t>y </a:t>
            </a:r>
            <a:r>
              <a:rPr lang="es-ES" sz="3200" dirty="0"/>
              <a:t>en el actual </a:t>
            </a:r>
            <a:r>
              <a:rPr lang="es-ES" sz="3200" dirty="0" smtClean="0"/>
              <a:t> </a:t>
            </a:r>
            <a:r>
              <a:rPr lang="es-ES" sz="3200" dirty="0"/>
              <a:t>2012-2015 de Aníbal </a:t>
            </a:r>
            <a:r>
              <a:rPr lang="es-ES" sz="3200" dirty="0" smtClean="0"/>
              <a:t>Gaviria</a:t>
            </a:r>
            <a:r>
              <a:rPr lang="es-ES" sz="3200" dirty="0"/>
              <a:t>, ya que sólo hasta octubre del 2013 comienza su construcción. </a:t>
            </a:r>
          </a:p>
        </p:txBody>
      </p:sp>
    </p:spTree>
    <p:extLst>
      <p:ext uri="{BB962C8B-B14F-4D97-AF65-F5344CB8AC3E}">
        <p14:creationId xmlns:p14="http://schemas.microsoft.com/office/powerpoint/2010/main" val="354815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38138"/>
          </a:xfrm>
        </p:spPr>
        <p:txBody>
          <a:bodyPr>
            <a:normAutofit/>
          </a:bodyPr>
          <a:lstStyle/>
          <a:p>
            <a:r>
              <a:rPr lang="es-ES" sz="2000" b="1" dirty="0" smtClean="0"/>
              <a:t>TOMA DEL TERRENO DE LA CLÍNICA</a:t>
            </a:r>
            <a:br>
              <a:rPr lang="es-ES" sz="2000" b="1" dirty="0" smtClean="0"/>
            </a:br>
            <a:r>
              <a:rPr lang="es-ES" sz="2000" b="1" dirty="0" smtClean="0"/>
              <a:t>«AQUÍ ESTAMOS LAS MUJERES, ¿DÓNDE ESTA LA CLÍNICA?»</a:t>
            </a:r>
            <a:br>
              <a:rPr lang="es-ES" sz="2000" b="1" dirty="0" smtClean="0"/>
            </a:br>
            <a:r>
              <a:rPr lang="es-ES" sz="2000" b="1" dirty="0" smtClean="0"/>
              <a:t>28 DE MAYO DE 2011</a:t>
            </a:r>
            <a:endParaRPr lang="es-ES" sz="2000" b="1" dirty="0"/>
          </a:p>
        </p:txBody>
      </p:sp>
      <p:pic>
        <p:nvPicPr>
          <p:cNvPr id="4098" name="Picture 2" descr="F:\Judith\Red de Derechos\clínica de las mujeres\2011\28 de mayo\fotos 28 de mayo\DSC033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48883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861813"/>
            <a:ext cx="7488654" cy="4985980"/>
          </a:xfrm>
          <a:prstGeom prst="rect">
            <a:avLst/>
          </a:prstGeom>
          <a:solidFill>
            <a:schemeClr val="accent4">
              <a:lumMod val="20000"/>
              <a:lumOff val="80000"/>
            </a:schemeClr>
          </a:solidFill>
        </p:spPr>
        <p:txBody>
          <a:bodyPr wrap="square">
            <a:spAutoFit/>
          </a:bodyPr>
          <a:lstStyle/>
          <a:p>
            <a:endParaRPr lang="es-ES" dirty="0"/>
          </a:p>
          <a:p>
            <a:pPr algn="just"/>
            <a:r>
              <a:rPr lang="es-ES" sz="3000" dirty="0"/>
              <a:t>El jueves 15 de </a:t>
            </a:r>
            <a:r>
              <a:rPr lang="es-ES" sz="3000" dirty="0" smtClean="0"/>
              <a:t>noviembre de 2012, después de 12 años  de  </a:t>
            </a:r>
            <a:r>
              <a:rPr lang="es-ES" sz="3000" dirty="0"/>
              <a:t>haber denunciado internacionalmente a Colombia ante la </a:t>
            </a:r>
            <a:r>
              <a:rPr lang="es-ES" sz="3000" dirty="0" smtClean="0"/>
              <a:t>OEA, </a:t>
            </a:r>
            <a:r>
              <a:rPr lang="es-ES" sz="3000" dirty="0"/>
              <a:t>logramos que el gobierno nacional reconociera en un acto público su responsabilidad en la violación de los DDHH </a:t>
            </a:r>
            <a:r>
              <a:rPr lang="es-ES" sz="3000" b="1" dirty="0"/>
              <a:t>de Alba Lucia Rodríguez </a:t>
            </a:r>
            <a:r>
              <a:rPr lang="es-ES" sz="3000" b="1" dirty="0" smtClean="0"/>
              <a:t>Cardona, en la atención urgente después de un parto </a:t>
            </a:r>
            <a:r>
              <a:rPr lang="es-ES" sz="3000" b="1" dirty="0" err="1" smtClean="0"/>
              <a:t>inasistido</a:t>
            </a:r>
            <a:r>
              <a:rPr lang="es-ES" sz="3000" dirty="0" smtClean="0"/>
              <a:t>. </a:t>
            </a:r>
            <a:r>
              <a:rPr lang="es-ES" sz="3000" dirty="0"/>
              <a:t>El caso de Alba Lucía es un ejemplo emblemático de la urgencia de un proyecto como el de la Clínica de las Mujeres. </a:t>
            </a:r>
          </a:p>
        </p:txBody>
      </p:sp>
    </p:spTree>
    <p:extLst>
      <p:ext uri="{BB962C8B-B14F-4D97-AF65-F5344CB8AC3E}">
        <p14:creationId xmlns:p14="http://schemas.microsoft.com/office/powerpoint/2010/main" val="387647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512168"/>
          </a:xfrm>
          <a:solidFill>
            <a:schemeClr val="accent4">
              <a:lumMod val="60000"/>
              <a:lumOff val="40000"/>
            </a:schemeClr>
          </a:solidFill>
        </p:spPr>
        <p:txBody>
          <a:bodyPr>
            <a:noAutofit/>
          </a:bodyPr>
          <a:lstStyle/>
          <a:p>
            <a:r>
              <a:rPr lang="es-ES" sz="3600" b="1" dirty="0" smtClean="0"/>
              <a:t>¿Una institución como la clínica de las mujeres, cómo la hubiera atendido?</a:t>
            </a:r>
            <a:endParaRPr lang="es-ES" sz="3600" b="1" dirty="0"/>
          </a:p>
        </p:txBody>
      </p:sp>
      <p:sp>
        <p:nvSpPr>
          <p:cNvPr id="3" name="2 Marcador de contenido"/>
          <p:cNvSpPr>
            <a:spLocks noGrp="1"/>
          </p:cNvSpPr>
          <p:nvPr>
            <p:ph idx="1"/>
          </p:nvPr>
        </p:nvSpPr>
        <p:spPr>
          <a:xfrm>
            <a:off x="467544" y="2276872"/>
            <a:ext cx="8229600" cy="3993307"/>
          </a:xfrm>
          <a:solidFill>
            <a:schemeClr val="accent4">
              <a:lumMod val="20000"/>
              <a:lumOff val="80000"/>
            </a:schemeClr>
          </a:solidFill>
        </p:spPr>
        <p:txBody>
          <a:bodyPr>
            <a:normAutofit fontScale="85000" lnSpcReduction="10000"/>
          </a:bodyPr>
          <a:lstStyle/>
          <a:p>
            <a:r>
              <a:rPr lang="es-ES" dirty="0" smtClean="0"/>
              <a:t>Hubiera visto a una mujer en crisis de salud física y mental.</a:t>
            </a:r>
          </a:p>
          <a:p>
            <a:r>
              <a:rPr lang="es-ES" dirty="0" smtClean="0"/>
              <a:t>Hubiera reconocido la situación en la que vivió el parto.</a:t>
            </a:r>
          </a:p>
          <a:p>
            <a:r>
              <a:rPr lang="es-ES" dirty="0" smtClean="0"/>
              <a:t>Hubiera visto a una </a:t>
            </a:r>
            <a:r>
              <a:rPr lang="es-ES" dirty="0" smtClean="0"/>
              <a:t>persona</a:t>
            </a:r>
            <a:r>
              <a:rPr lang="es-ES" dirty="0" smtClean="0"/>
              <a:t> </a:t>
            </a:r>
            <a:r>
              <a:rPr lang="es-ES" dirty="0" smtClean="0"/>
              <a:t>e indagado las circunstancias en las que se embarazó.</a:t>
            </a:r>
          </a:p>
          <a:p>
            <a:r>
              <a:rPr lang="es-ES" dirty="0" smtClean="0"/>
              <a:t>Hubiera reconocido los riesgos de un embarazo en una adolescente.</a:t>
            </a:r>
          </a:p>
          <a:p>
            <a:r>
              <a:rPr lang="es-ES" dirty="0" smtClean="0"/>
              <a:t>Hubiera atendido tanto su salud mental como física</a:t>
            </a:r>
          </a:p>
          <a:p>
            <a:endParaRPr lang="es-ES" dirty="0"/>
          </a:p>
        </p:txBody>
      </p:sp>
    </p:spTree>
    <p:extLst>
      <p:ext uri="{BB962C8B-B14F-4D97-AF65-F5344CB8AC3E}">
        <p14:creationId xmlns:p14="http://schemas.microsoft.com/office/powerpoint/2010/main" val="246853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152128"/>
          </a:xfrm>
          <a:solidFill>
            <a:schemeClr val="accent4">
              <a:lumMod val="60000"/>
              <a:lumOff val="40000"/>
            </a:schemeClr>
          </a:solidFill>
        </p:spPr>
        <p:txBody>
          <a:bodyPr>
            <a:normAutofit fontScale="90000"/>
          </a:bodyPr>
          <a:lstStyle/>
          <a:p>
            <a:r>
              <a:rPr lang="es-ES" b="1" dirty="0"/>
              <a:t>¿Una institución como la clínica de las mujeres, cómo la hubiera atendido?</a:t>
            </a:r>
            <a:endParaRPr lang="es-ES" dirty="0"/>
          </a:p>
        </p:txBody>
      </p:sp>
      <p:sp>
        <p:nvSpPr>
          <p:cNvPr id="3" name="2 Marcador de contenido"/>
          <p:cNvSpPr>
            <a:spLocks noGrp="1"/>
          </p:cNvSpPr>
          <p:nvPr>
            <p:ph idx="1"/>
          </p:nvPr>
        </p:nvSpPr>
        <p:spPr>
          <a:xfrm>
            <a:off x="467544" y="2348880"/>
            <a:ext cx="8229600" cy="3993307"/>
          </a:xfrm>
          <a:solidFill>
            <a:schemeClr val="accent4">
              <a:lumMod val="20000"/>
              <a:lumOff val="80000"/>
            </a:schemeClr>
          </a:solidFill>
        </p:spPr>
        <p:txBody>
          <a:bodyPr>
            <a:normAutofit fontScale="85000" lnSpcReduction="10000"/>
          </a:bodyPr>
          <a:lstStyle/>
          <a:p>
            <a:r>
              <a:rPr lang="es-ES" dirty="0" smtClean="0"/>
              <a:t>Hubiera evitado los prejuicios morales del médico tratante.</a:t>
            </a:r>
          </a:p>
          <a:p>
            <a:r>
              <a:rPr lang="es-ES" dirty="0" smtClean="0"/>
              <a:t>Hubiera practicado exámenes basados en la ciencia médica y evitado complicaciones físicas y legales.</a:t>
            </a:r>
          </a:p>
          <a:p>
            <a:r>
              <a:rPr lang="es-ES" dirty="0" smtClean="0"/>
              <a:t>Le hubiera dado el apoyo que necesitaba con respeto y reconocimiento a su palabra.</a:t>
            </a:r>
          </a:p>
          <a:p>
            <a:r>
              <a:rPr lang="es-ES" dirty="0" smtClean="0"/>
              <a:t>Hubiera evitado juicios de valor que no les incumbían en su ejercicio profesional.</a:t>
            </a:r>
          </a:p>
          <a:p>
            <a:r>
              <a:rPr lang="es-ES" dirty="0" smtClean="0"/>
              <a:t>Hubiera cumplido con el secreto profesional</a:t>
            </a:r>
            <a:endParaRPr lang="es-ES" dirty="0"/>
          </a:p>
        </p:txBody>
      </p:sp>
    </p:spTree>
    <p:extLst>
      <p:ext uri="{BB962C8B-B14F-4D97-AF65-F5344CB8AC3E}">
        <p14:creationId xmlns:p14="http://schemas.microsoft.com/office/powerpoint/2010/main" val="358548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875"/>
            <a:ext cx="8229600" cy="1714202"/>
          </a:xfrm>
          <a:solidFill>
            <a:schemeClr val="accent4">
              <a:lumMod val="60000"/>
              <a:lumOff val="40000"/>
            </a:schemeClr>
          </a:solidFill>
        </p:spPr>
        <p:txBody>
          <a:bodyPr>
            <a:normAutofit fontScale="90000"/>
          </a:bodyPr>
          <a:lstStyle/>
          <a:p>
            <a:r>
              <a:rPr lang="es-ES" b="1" dirty="0"/>
              <a:t>¿Una institución como la clínica de las mujeres, cómo la hubiera atendido?</a:t>
            </a:r>
            <a:endParaRPr lang="es-ES" dirty="0"/>
          </a:p>
        </p:txBody>
      </p:sp>
      <p:sp>
        <p:nvSpPr>
          <p:cNvPr id="3" name="2 Marcador de contenido"/>
          <p:cNvSpPr>
            <a:spLocks noGrp="1"/>
          </p:cNvSpPr>
          <p:nvPr>
            <p:ph idx="1"/>
          </p:nvPr>
        </p:nvSpPr>
        <p:spPr>
          <a:xfrm>
            <a:off x="457200" y="2636912"/>
            <a:ext cx="8229600" cy="3489251"/>
          </a:xfrm>
          <a:solidFill>
            <a:schemeClr val="accent4">
              <a:lumMod val="20000"/>
              <a:lumOff val="80000"/>
            </a:schemeClr>
          </a:solidFill>
        </p:spPr>
        <p:txBody>
          <a:bodyPr>
            <a:normAutofit lnSpcReduction="10000"/>
          </a:bodyPr>
          <a:lstStyle/>
          <a:p>
            <a:r>
              <a:rPr lang="es-ES" sz="4000" dirty="0" smtClean="0"/>
              <a:t>Por último, no se le hubieran violado los derechos fundamentales a la vida, a la salud, a la libertad y a la dignidad de Alba Lucía, declarada inocente después de 6 años de detención arbitraria.</a:t>
            </a:r>
            <a:endParaRPr lang="es-ES" sz="4000" dirty="0"/>
          </a:p>
        </p:txBody>
      </p:sp>
    </p:spTree>
    <p:extLst>
      <p:ext uri="{BB962C8B-B14F-4D97-AF65-F5344CB8AC3E}">
        <p14:creationId xmlns:p14="http://schemas.microsoft.com/office/powerpoint/2010/main" val="145323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Judith\Red de Derechos\clínica de las mujeres\2011\28 de mayo\fotos 28 de mayo\DSC03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8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069998"/>
            <a:ext cx="6408712" cy="4832092"/>
          </a:xfrm>
          <a:prstGeom prst="rect">
            <a:avLst/>
          </a:prstGeom>
          <a:solidFill>
            <a:schemeClr val="accent4">
              <a:lumMod val="20000"/>
              <a:lumOff val="80000"/>
            </a:schemeClr>
          </a:solidFill>
        </p:spPr>
        <p:txBody>
          <a:bodyPr wrap="square">
            <a:spAutoFit/>
          </a:bodyPr>
          <a:lstStyle/>
          <a:p>
            <a:pPr algn="just"/>
            <a:r>
              <a:rPr lang="es-CO" sz="2800" dirty="0"/>
              <a:t>La clínica de las </a:t>
            </a:r>
            <a:r>
              <a:rPr lang="es-CO" sz="2800" dirty="0" smtClean="0"/>
              <a:t>mujeres, </a:t>
            </a:r>
            <a:r>
              <a:rPr lang="es-CO" sz="2800" dirty="0"/>
              <a:t>es el principio para una sobrevivencia con calidad de vida, por acciones oportunas y preventivas, trabajos colectivos</a:t>
            </a:r>
            <a:r>
              <a:rPr lang="es-ES_tradnl" sz="2800" dirty="0"/>
              <a:t>  y organizados para causas de </a:t>
            </a:r>
            <a:r>
              <a:rPr lang="es-ES_tradnl" sz="2800" dirty="0" err="1"/>
              <a:t>morbi</a:t>
            </a:r>
            <a:r>
              <a:rPr lang="es-ES_tradnl" sz="2800" dirty="0"/>
              <a:t> -mortalidad evitables y prevenibles, donde las mujeres redefiniremos la participación activa en la salud, superando esa reducción naturalizada hacia lo reproductivo de nuestras vidas y nuestros cuerpos. </a:t>
            </a:r>
            <a:endParaRPr lang="es-ES" sz="2800" dirty="0"/>
          </a:p>
        </p:txBody>
      </p:sp>
    </p:spTree>
    <p:extLst>
      <p:ext uri="{BB962C8B-B14F-4D97-AF65-F5344CB8AC3E}">
        <p14:creationId xmlns:p14="http://schemas.microsoft.com/office/powerpoint/2010/main" val="142694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21086" y="1180283"/>
            <a:ext cx="6912768" cy="5016758"/>
          </a:xfrm>
          <a:prstGeom prst="rect">
            <a:avLst/>
          </a:prstGeom>
          <a:solidFill>
            <a:schemeClr val="accent4">
              <a:lumMod val="20000"/>
              <a:lumOff val="80000"/>
            </a:schemeClr>
          </a:solidFill>
        </p:spPr>
        <p:txBody>
          <a:bodyPr wrap="square">
            <a:spAutoFit/>
          </a:bodyPr>
          <a:lstStyle/>
          <a:p>
            <a:pPr algn="just"/>
            <a:r>
              <a:rPr lang="es-ES" sz="4000" dirty="0" smtClean="0"/>
              <a:t>Por ello, hoy denunciamos que la actual administración municipal ha eliminado el enfoque de derechos y de género del Proyecto y no ha permitido la participación de los colectivos de mujeres, pioneros de la iniciativa. </a:t>
            </a:r>
            <a:endParaRPr lang="es-ES" sz="4000" dirty="0"/>
          </a:p>
        </p:txBody>
      </p:sp>
    </p:spTree>
    <p:extLst>
      <p:ext uri="{BB962C8B-B14F-4D97-AF65-F5344CB8AC3E}">
        <p14:creationId xmlns:p14="http://schemas.microsoft.com/office/powerpoint/2010/main" val="77008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Judith\Red de Derechos\clínica de las mujeres\2011\28 de mayo\fotos 28 de mayo\DSC03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0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30382" y="620688"/>
            <a:ext cx="7772400" cy="2259327"/>
          </a:xfrm>
          <a:solidFill>
            <a:schemeClr val="accent4">
              <a:lumMod val="60000"/>
              <a:lumOff val="40000"/>
            </a:schemeClr>
          </a:solidFill>
        </p:spPr>
        <p:txBody>
          <a:bodyPr>
            <a:normAutofit fontScale="90000"/>
          </a:bodyPr>
          <a:lstStyle/>
          <a:p>
            <a:r>
              <a:rPr lang="es-ES" sz="3600" dirty="0" smtClean="0"/>
              <a:t/>
            </a:r>
            <a:br>
              <a:rPr lang="es-ES" sz="3600" dirty="0" smtClean="0"/>
            </a:br>
            <a:r>
              <a:rPr lang="es-ES" sz="3600" dirty="0"/>
              <a:t/>
            </a:r>
            <a:br>
              <a:rPr lang="es-ES" sz="3600" dirty="0"/>
            </a:br>
            <a:r>
              <a:rPr lang="es-ES" sz="3600" dirty="0" smtClean="0"/>
              <a:t/>
            </a:r>
            <a:br>
              <a:rPr lang="es-ES" sz="3600" dirty="0" smtClean="0"/>
            </a:br>
            <a:r>
              <a:rPr lang="es-ES" sz="3600" dirty="0" smtClean="0"/>
              <a:t>CENTRO DE ATENCIÓN AMBULATORIO PARA LA MUJER Y LA FAMILIA</a:t>
            </a:r>
            <a:br>
              <a:rPr lang="es-ES" sz="3600" dirty="0" smtClean="0"/>
            </a:br>
            <a:r>
              <a:rPr lang="es-ES" sz="3600" dirty="0"/>
              <a:t> </a:t>
            </a:r>
            <a:r>
              <a:rPr lang="es-ES" sz="3600" dirty="0" smtClean="0"/>
              <a:t/>
            </a:r>
            <a:br>
              <a:rPr lang="es-ES" sz="3600" dirty="0" smtClean="0"/>
            </a:br>
            <a:r>
              <a:rPr lang="es-ES" sz="3600" dirty="0"/>
              <a:t/>
            </a:r>
            <a:br>
              <a:rPr lang="es-ES" sz="3600" dirty="0"/>
            </a:br>
            <a:r>
              <a:rPr lang="es-ES" sz="3600" dirty="0" smtClean="0"/>
              <a:t> VS</a:t>
            </a:r>
            <a:endParaRPr lang="es-ES" sz="3600" dirty="0"/>
          </a:p>
        </p:txBody>
      </p:sp>
      <p:sp>
        <p:nvSpPr>
          <p:cNvPr id="3" name="2 Subtítulo"/>
          <p:cNvSpPr>
            <a:spLocks noGrp="1"/>
          </p:cNvSpPr>
          <p:nvPr>
            <p:ph type="subTitle" idx="1"/>
          </p:nvPr>
        </p:nvSpPr>
        <p:spPr>
          <a:solidFill>
            <a:schemeClr val="accent4">
              <a:lumMod val="60000"/>
              <a:lumOff val="40000"/>
            </a:schemeClr>
          </a:solidFill>
        </p:spPr>
        <p:txBody>
          <a:bodyPr>
            <a:normAutofit/>
          </a:bodyPr>
          <a:lstStyle/>
          <a:p>
            <a:r>
              <a:rPr lang="es-ES" sz="4800" i="1" dirty="0" smtClean="0">
                <a:solidFill>
                  <a:schemeClr val="tx1"/>
                </a:solidFill>
                <a:effectLst>
                  <a:outerShdw blurRad="38100" dist="38100" dir="2700000" algn="tl">
                    <a:srgbClr val="000000">
                      <a:alpha val="43137"/>
                    </a:srgbClr>
                  </a:outerShdw>
                </a:effectLst>
              </a:rPr>
              <a:t>CLÍNICA DE LAS MUJERES</a:t>
            </a:r>
            <a:endParaRPr lang="es-ES" sz="4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65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4048" y="1772816"/>
            <a:ext cx="7416824" cy="3416320"/>
          </a:xfrm>
          <a:prstGeom prst="rect">
            <a:avLst/>
          </a:prstGeom>
          <a:solidFill>
            <a:schemeClr val="accent4">
              <a:lumMod val="20000"/>
              <a:lumOff val="80000"/>
            </a:schemeClr>
          </a:solidFill>
        </p:spPr>
        <p:txBody>
          <a:bodyPr wrap="square">
            <a:spAutoFit/>
          </a:bodyPr>
          <a:lstStyle/>
          <a:p>
            <a:pPr algn="ctr"/>
            <a:r>
              <a:rPr lang="es-ES" sz="5400" b="1" dirty="0" smtClean="0"/>
              <a:t>¿CENTRO </a:t>
            </a:r>
            <a:r>
              <a:rPr lang="es-ES" sz="5400" b="1" dirty="0"/>
              <a:t>DE ATENCIÓN AMBULATORIO PARA LA MUJER Y LA </a:t>
            </a:r>
            <a:r>
              <a:rPr lang="es-ES" sz="5400" b="1" dirty="0" smtClean="0"/>
              <a:t>FAMILIA?</a:t>
            </a:r>
            <a:r>
              <a:rPr lang="es-ES" sz="5400" dirty="0"/>
              <a:t/>
            </a:r>
            <a:br>
              <a:rPr lang="es-ES" sz="5400" dirty="0"/>
            </a:br>
            <a:endParaRPr lang="es-ES" sz="5400" dirty="0"/>
          </a:p>
        </p:txBody>
      </p:sp>
    </p:spTree>
    <p:extLst>
      <p:ext uri="{BB962C8B-B14F-4D97-AF65-F5344CB8AC3E}">
        <p14:creationId xmlns:p14="http://schemas.microsoft.com/office/powerpoint/2010/main" val="348111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8122" y="778685"/>
            <a:ext cx="6840760" cy="5262979"/>
          </a:xfrm>
          <a:prstGeom prst="rect">
            <a:avLst/>
          </a:prstGeom>
          <a:solidFill>
            <a:schemeClr val="accent4">
              <a:lumMod val="20000"/>
              <a:lumOff val="80000"/>
            </a:schemeClr>
          </a:solidFill>
        </p:spPr>
        <p:txBody>
          <a:bodyPr wrap="square">
            <a:spAutoFit/>
          </a:bodyPr>
          <a:lstStyle/>
          <a:p>
            <a:pPr algn="just"/>
            <a:r>
              <a:rPr lang="es-ES_tradnl" sz="2800" dirty="0" smtClean="0"/>
              <a:t>La mirada de familia en cabeza y responsabilidad sólo de las mujeres, lleva a imponer reproducciones irresponsables y solitarias, causa importante en nuestro país del aumento de una población discriminada, abandonada y carente de derechos desde la infancia hasta la muerte, muchas veces a edades muy prematuras tanto por la inasistencia en derechos fundamentales, como el de la salud entre otros, como por precariedades económicas impuestas o por la enfermedad social de la violencia. </a:t>
            </a:r>
            <a:endParaRPr lang="es-ES" sz="2800" dirty="0"/>
          </a:p>
        </p:txBody>
      </p:sp>
    </p:spTree>
    <p:extLst>
      <p:ext uri="{BB962C8B-B14F-4D97-AF65-F5344CB8AC3E}">
        <p14:creationId xmlns:p14="http://schemas.microsoft.com/office/powerpoint/2010/main" val="1042102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980728"/>
            <a:ext cx="6336704" cy="5355312"/>
          </a:xfrm>
          <a:prstGeom prst="rect">
            <a:avLst/>
          </a:prstGeom>
          <a:solidFill>
            <a:schemeClr val="accent4">
              <a:lumMod val="20000"/>
              <a:lumOff val="80000"/>
            </a:schemeClr>
          </a:solidFill>
        </p:spPr>
        <p:txBody>
          <a:bodyPr wrap="square">
            <a:spAutoFit/>
          </a:bodyPr>
          <a:lstStyle/>
          <a:p>
            <a:pPr algn="just"/>
            <a:r>
              <a:rPr lang="es-ES_tradnl" sz="3400" dirty="0"/>
              <a:t>El estado colombiano no puede seguir hablando de las prerrogativas para la población infantil, y para las mujeres embarazadas, porque eso no se ha cumplido nunca, ni se cumplirá mientras la reproducción humana sea ajena </a:t>
            </a:r>
            <a:r>
              <a:rPr lang="es-CO" sz="3400" dirty="0"/>
              <a:t>a la noción de derecho y al ejercicio de la ciudadanía plena de las mujeres</a:t>
            </a:r>
            <a:r>
              <a:rPr lang="es-CO" sz="3600" dirty="0"/>
              <a:t>.</a:t>
            </a:r>
            <a:endParaRPr lang="es-ES" sz="3600" dirty="0"/>
          </a:p>
        </p:txBody>
      </p:sp>
    </p:spTree>
    <p:extLst>
      <p:ext uri="{BB962C8B-B14F-4D97-AF65-F5344CB8AC3E}">
        <p14:creationId xmlns:p14="http://schemas.microsoft.com/office/powerpoint/2010/main" val="276430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980728"/>
            <a:ext cx="7200800" cy="5386090"/>
          </a:xfrm>
          <a:prstGeom prst="rect">
            <a:avLst/>
          </a:prstGeom>
          <a:solidFill>
            <a:schemeClr val="accent4">
              <a:lumMod val="40000"/>
              <a:lumOff val="60000"/>
            </a:schemeClr>
          </a:solidFill>
        </p:spPr>
        <p:txBody>
          <a:bodyPr wrap="square">
            <a:spAutoFit/>
          </a:bodyPr>
          <a:lstStyle/>
          <a:p>
            <a:pPr algn="just"/>
            <a:r>
              <a:rPr lang="es-ES" sz="3200" dirty="0" smtClean="0"/>
              <a:t>El trabajo continúa y por ello instamos a las autoridades responsables de asegurar el goce efectivo de DDHH de las mujeres, a eliminar las barreras de acceso de estos y a asumir el rol de garantía que le corresponde, en lo relativo al derecho de una vida libre de violencias y discriminaciones.</a:t>
            </a:r>
          </a:p>
          <a:p>
            <a:pPr algn="just"/>
            <a:r>
              <a:rPr lang="es-ES" sz="3200" dirty="0" smtClean="0"/>
              <a:t> </a:t>
            </a:r>
          </a:p>
          <a:p>
            <a:pPr algn="ctr"/>
            <a:r>
              <a:rPr lang="es-ES" sz="2800" b="1" dirty="0" smtClean="0"/>
              <a:t>MESA DE SEGUIMIENTO CLÍNICA DE LAS MUJERES </a:t>
            </a:r>
            <a:endParaRPr lang="es-ES" sz="2800" dirty="0"/>
          </a:p>
        </p:txBody>
      </p:sp>
    </p:spTree>
    <p:extLst>
      <p:ext uri="{BB962C8B-B14F-4D97-AF65-F5344CB8AC3E}">
        <p14:creationId xmlns:p14="http://schemas.microsoft.com/office/powerpoint/2010/main" val="58633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908720"/>
            <a:ext cx="6912768" cy="5786199"/>
          </a:xfrm>
          <a:prstGeom prst="rect">
            <a:avLst/>
          </a:prstGeom>
          <a:solidFill>
            <a:schemeClr val="accent4">
              <a:lumMod val="20000"/>
              <a:lumOff val="80000"/>
            </a:schemeClr>
          </a:solidFill>
        </p:spPr>
        <p:txBody>
          <a:bodyPr wrap="square">
            <a:spAutoFit/>
          </a:bodyPr>
          <a:lstStyle/>
          <a:p>
            <a:pPr algn="just"/>
            <a:r>
              <a:rPr lang="es-ES_tradnl" sz="3200" i="1" dirty="0"/>
              <a:t>Me sigue impresionando que, en pleno siglo XXI, hablar de la salud de las mujeres sea una maldición que busca seguir satanizando nuestro cuerpo en cuanto probable lugar del pecado y transformar la Clínica de la Mujer en una clínica de la muerte cuando justamente se trata de todo lo contrario. Es una clínica de la vida</a:t>
            </a:r>
            <a:r>
              <a:rPr lang="es-ES_tradnl" sz="3200" i="1" dirty="0" smtClean="0"/>
              <a:t>.</a:t>
            </a:r>
          </a:p>
          <a:p>
            <a:pPr algn="r"/>
            <a:r>
              <a:rPr lang="es-ES_tradnl" sz="3200" dirty="0" smtClean="0"/>
              <a:t>Florence Thomas, </a:t>
            </a:r>
          </a:p>
          <a:p>
            <a:pPr algn="r"/>
            <a:r>
              <a:rPr lang="es-ES_tradnl" sz="3200" dirty="0" smtClean="0"/>
              <a:t>El Tiempo, 18 </a:t>
            </a:r>
            <a:r>
              <a:rPr lang="es-ES_tradnl" sz="3200" dirty="0"/>
              <a:t>de agosto de 2009 </a:t>
            </a:r>
            <a:endParaRPr lang="es-ES" sz="3200" dirty="0"/>
          </a:p>
          <a:p>
            <a:endParaRPr lang="es-ES" dirty="0"/>
          </a:p>
        </p:txBody>
      </p:sp>
    </p:spTree>
    <p:extLst>
      <p:ext uri="{BB962C8B-B14F-4D97-AF65-F5344CB8AC3E}">
        <p14:creationId xmlns:p14="http://schemas.microsoft.com/office/powerpoint/2010/main" val="23506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a:solidFill>
            <a:schemeClr val="accent4">
              <a:lumMod val="60000"/>
              <a:lumOff val="40000"/>
            </a:schemeClr>
          </a:solidFill>
        </p:spPr>
        <p:txBody>
          <a:bodyPr>
            <a:normAutofit/>
          </a:bodyPr>
          <a:lstStyle/>
          <a:p>
            <a:r>
              <a:rPr lang="es-ES" sz="3200" dirty="0" smtClean="0"/>
              <a:t>ORGANIZACIONES DE LA MESA DE SEGUIMIENTO CLÍNICA DE LAS MUJERES</a:t>
            </a:r>
            <a:endParaRPr lang="es-ES" sz="3200" dirty="0"/>
          </a:p>
        </p:txBody>
      </p:sp>
      <p:sp>
        <p:nvSpPr>
          <p:cNvPr id="3" name="2 Marcador de contenido"/>
          <p:cNvSpPr>
            <a:spLocks noGrp="1"/>
          </p:cNvSpPr>
          <p:nvPr>
            <p:ph idx="1"/>
          </p:nvPr>
        </p:nvSpPr>
        <p:spPr>
          <a:xfrm>
            <a:off x="457200" y="1711349"/>
            <a:ext cx="8229600" cy="4525963"/>
          </a:xfrm>
          <a:solidFill>
            <a:schemeClr val="accent4">
              <a:lumMod val="20000"/>
              <a:lumOff val="80000"/>
            </a:schemeClr>
          </a:solidFill>
        </p:spPr>
        <p:txBody>
          <a:bodyPr>
            <a:normAutofit fontScale="92500" lnSpcReduction="10000"/>
          </a:bodyPr>
          <a:lstStyle/>
          <a:p>
            <a:r>
              <a:rPr lang="es-ES" sz="2000" dirty="0" smtClean="0"/>
              <a:t>Red de Género  y Salud de la Asociación Latinoamericana de Medicina Social, – ALAMES –  </a:t>
            </a:r>
          </a:p>
          <a:p>
            <a:r>
              <a:rPr lang="es-ES" sz="2000" dirty="0" smtClean="0"/>
              <a:t>Red Latinoamericana y del Caribe por una vida sin violencia</a:t>
            </a:r>
          </a:p>
          <a:p>
            <a:r>
              <a:rPr lang="es-ES" sz="2000" dirty="0" smtClean="0"/>
              <a:t>Red Colombiana de Mujeres por los Derechos Sexuales y Reproductiva </a:t>
            </a:r>
          </a:p>
          <a:p>
            <a:r>
              <a:rPr lang="es-ES" sz="2000" dirty="0" smtClean="0"/>
              <a:t>Red Nacional de Mujeres, Nodo Medellin</a:t>
            </a:r>
          </a:p>
          <a:p>
            <a:r>
              <a:rPr lang="es-ES" sz="2000" dirty="0" smtClean="0"/>
              <a:t>Corporación para la vida Mujeres que Crean</a:t>
            </a:r>
          </a:p>
          <a:p>
            <a:r>
              <a:rPr lang="es-ES" sz="2000" dirty="0" smtClean="0"/>
              <a:t>Secretaría de las Mujeres  ASMEDAS</a:t>
            </a:r>
          </a:p>
          <a:p>
            <a:r>
              <a:rPr lang="es-ES" sz="2000" dirty="0" smtClean="0"/>
              <a:t>Corporación Vamos Mujer</a:t>
            </a:r>
          </a:p>
          <a:p>
            <a:r>
              <a:rPr lang="es-ES" sz="2000" dirty="0" smtClean="0"/>
              <a:t>Grupos por el derecho a decidir- Universidad Nacional y Universidad de Antioquia</a:t>
            </a:r>
          </a:p>
          <a:p>
            <a:r>
              <a:rPr lang="es-ES" sz="2000" dirty="0" smtClean="0"/>
              <a:t>Grupo Pro- clínica Mujeres Universidad Nacional</a:t>
            </a:r>
          </a:p>
          <a:p>
            <a:r>
              <a:rPr lang="es-ES" sz="2000" dirty="0" smtClean="0"/>
              <a:t>Mesa de Trabajo Mujer de Medellin</a:t>
            </a:r>
          </a:p>
          <a:p>
            <a:r>
              <a:rPr lang="es-ES" sz="2000" dirty="0" smtClean="0"/>
              <a:t>Facultad de Medicina U de A</a:t>
            </a:r>
          </a:p>
          <a:p>
            <a:r>
              <a:rPr lang="es-ES" sz="2000" dirty="0" smtClean="0"/>
              <a:t>Corporación Educativa COMBOS</a:t>
            </a:r>
          </a:p>
          <a:p>
            <a:endParaRPr lang="es-ES" sz="2000" dirty="0" smtClean="0"/>
          </a:p>
          <a:p>
            <a:endParaRPr lang="es-ES" dirty="0"/>
          </a:p>
        </p:txBody>
      </p:sp>
    </p:spTree>
    <p:extLst>
      <p:ext uri="{BB962C8B-B14F-4D97-AF65-F5344CB8AC3E}">
        <p14:creationId xmlns:p14="http://schemas.microsoft.com/office/powerpoint/2010/main" val="240276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normAutofit/>
          </a:bodyPr>
          <a:lstStyle/>
          <a:p>
            <a:r>
              <a:rPr lang="es-ES" sz="2800" dirty="0" smtClean="0"/>
              <a:t>ORGANIZACIONES DE LA MESA DE SEGUIMIENTO CLÍNICA DE LAS MUJERES</a:t>
            </a:r>
            <a:endParaRPr lang="es-ES" sz="2800" dirty="0"/>
          </a:p>
        </p:txBody>
      </p:sp>
      <p:sp>
        <p:nvSpPr>
          <p:cNvPr id="3" name="2 Marcador de contenido"/>
          <p:cNvSpPr>
            <a:spLocks noGrp="1"/>
          </p:cNvSpPr>
          <p:nvPr>
            <p:ph idx="1"/>
          </p:nvPr>
        </p:nvSpPr>
        <p:spPr>
          <a:xfrm>
            <a:off x="395536" y="1484784"/>
            <a:ext cx="8352928" cy="4896544"/>
          </a:xfrm>
          <a:solidFill>
            <a:schemeClr val="accent4">
              <a:lumMod val="20000"/>
              <a:lumOff val="80000"/>
            </a:schemeClr>
          </a:solidFill>
        </p:spPr>
        <p:txBody>
          <a:bodyPr>
            <a:noAutofit/>
          </a:bodyPr>
          <a:lstStyle/>
          <a:p>
            <a:r>
              <a:rPr lang="es-ES" sz="1900" dirty="0" smtClean="0"/>
              <a:t>Secretaría de la Mujer del Polo Democrático Alternativo</a:t>
            </a:r>
          </a:p>
          <a:p>
            <a:r>
              <a:rPr lang="es-ES" sz="1900" dirty="0" smtClean="0"/>
              <a:t>Corporación Luna Llena</a:t>
            </a:r>
          </a:p>
          <a:p>
            <a:r>
              <a:rPr lang="es-ES" sz="1900" dirty="0" smtClean="0"/>
              <a:t>Red de Mujeres Populares</a:t>
            </a:r>
          </a:p>
          <a:p>
            <a:r>
              <a:rPr lang="es-ES" sz="1900" dirty="0" smtClean="0"/>
              <a:t>Corporación Espacios de Mujer</a:t>
            </a:r>
          </a:p>
          <a:p>
            <a:r>
              <a:rPr lang="es-ES" sz="1900" dirty="0" smtClean="0"/>
              <a:t>Escuela Nacional Sindical. Área Mujer</a:t>
            </a:r>
          </a:p>
          <a:p>
            <a:r>
              <a:rPr lang="es-ES" sz="1900" dirty="0" smtClean="0"/>
              <a:t>Médicas independientes</a:t>
            </a:r>
          </a:p>
          <a:p>
            <a:r>
              <a:rPr lang="es-ES" sz="1900" dirty="0" smtClean="0"/>
              <a:t>Mesa Salud de la Mujer</a:t>
            </a:r>
          </a:p>
          <a:p>
            <a:r>
              <a:rPr lang="es-ES" sz="1900" dirty="0" smtClean="0"/>
              <a:t>CERFAMI</a:t>
            </a:r>
          </a:p>
          <a:p>
            <a:r>
              <a:rPr lang="es-ES" sz="1900" dirty="0" smtClean="0"/>
              <a:t>Corporación Mujeres Unidas de la zona Noroccidental</a:t>
            </a:r>
          </a:p>
          <a:p>
            <a:r>
              <a:rPr lang="es-ES" sz="1900" dirty="0" smtClean="0"/>
              <a:t>Corporación secretaría de las Mujeres Colectivo Comuna 4</a:t>
            </a:r>
          </a:p>
          <a:p>
            <a:r>
              <a:rPr lang="es-ES" sz="1900" dirty="0" smtClean="0"/>
              <a:t>Colectivo veedor de mujeres de Medellin</a:t>
            </a:r>
          </a:p>
          <a:p>
            <a:r>
              <a:rPr lang="es-ES" sz="1900" dirty="0" smtClean="0"/>
              <a:t>Grupo de Investigación Género, Subjetividad y Sociedad, adscrito al INER de la Universidad de Antioquia</a:t>
            </a:r>
          </a:p>
          <a:p>
            <a:r>
              <a:rPr lang="es-ES" sz="1900" dirty="0" smtClean="0"/>
              <a:t>Corporación Penca de Sábila</a:t>
            </a:r>
            <a:endParaRPr lang="es-ES" sz="1900" dirty="0"/>
          </a:p>
        </p:txBody>
      </p:sp>
    </p:spTree>
    <p:extLst>
      <p:ext uri="{BB962C8B-B14F-4D97-AF65-F5344CB8AC3E}">
        <p14:creationId xmlns:p14="http://schemas.microsoft.com/office/powerpoint/2010/main" val="50623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Judith\Red de Derechos\clínica de las mujeres\2010\movilización 11 de dic\DSC02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7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Judith\Red de Derechos\clínica de las mujeres\2011\28 de mayo\salud_mujeres_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 y="843534"/>
            <a:ext cx="8993124" cy="517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00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196752"/>
            <a:ext cx="7704856" cy="4401205"/>
          </a:xfrm>
          <a:prstGeom prst="rect">
            <a:avLst/>
          </a:prstGeom>
          <a:solidFill>
            <a:schemeClr val="accent4">
              <a:lumMod val="20000"/>
              <a:lumOff val="80000"/>
            </a:schemeClr>
          </a:solidFill>
        </p:spPr>
        <p:txBody>
          <a:bodyPr wrap="square">
            <a:spAutoFit/>
          </a:bodyPr>
          <a:lstStyle/>
          <a:p>
            <a:pPr algn="just"/>
            <a:r>
              <a:rPr lang="es-ES_tradnl" sz="3600" i="1" dirty="0" smtClean="0"/>
              <a:t>No puedo creer que de nuevo nos toque defender lo que nunca deberíamos tener que seguir defendiendo. Estoy hablando de derechos fundamentales de las mujeres, de sus vidas, de su salud y, muy particularmente, de una concepción integral de la salud femenina. </a:t>
            </a:r>
          </a:p>
          <a:p>
            <a:pPr algn="r"/>
            <a:r>
              <a:rPr lang="es-ES_tradnl" sz="2800" dirty="0" smtClean="0"/>
              <a:t>Florence Thomas</a:t>
            </a:r>
            <a:endParaRPr lang="es-ES" sz="2800" dirty="0"/>
          </a:p>
        </p:txBody>
      </p:sp>
    </p:spTree>
    <p:extLst>
      <p:ext uri="{BB962C8B-B14F-4D97-AF65-F5344CB8AC3E}">
        <p14:creationId xmlns:p14="http://schemas.microsoft.com/office/powerpoint/2010/main" val="416999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11382" y="1623536"/>
            <a:ext cx="7307769" cy="3785652"/>
          </a:xfrm>
          <a:prstGeom prst="rect">
            <a:avLst/>
          </a:prstGeom>
          <a:solidFill>
            <a:schemeClr val="accent4">
              <a:lumMod val="20000"/>
              <a:lumOff val="80000"/>
            </a:schemeClr>
          </a:solidFill>
        </p:spPr>
        <p:txBody>
          <a:bodyPr wrap="square">
            <a:spAutoFit/>
          </a:bodyPr>
          <a:lstStyle/>
          <a:p>
            <a:pPr algn="just"/>
            <a:r>
              <a:rPr lang="es-ES" sz="3600" dirty="0" smtClean="0"/>
              <a:t> </a:t>
            </a:r>
            <a:r>
              <a:rPr lang="es-ES" sz="4000" dirty="0" smtClean="0"/>
              <a:t>En Medellín la población femenina asciende al 53% del total de la población, y es particularmente la más afectada por la discriminación y por múltiples formas de violencia.</a:t>
            </a:r>
            <a:r>
              <a:rPr lang="es-ES" sz="3600" dirty="0" smtClean="0"/>
              <a:t> </a:t>
            </a:r>
            <a:endParaRPr lang="es-ES" sz="3600" dirty="0"/>
          </a:p>
        </p:txBody>
      </p:sp>
    </p:spTree>
    <p:extLst>
      <p:ext uri="{BB962C8B-B14F-4D97-AF65-F5344CB8AC3E}">
        <p14:creationId xmlns:p14="http://schemas.microsoft.com/office/powerpoint/2010/main" val="3868843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08720"/>
            <a:ext cx="7654730" cy="4801314"/>
          </a:xfrm>
          <a:prstGeom prst="rect">
            <a:avLst/>
          </a:prstGeom>
          <a:solidFill>
            <a:schemeClr val="accent4">
              <a:lumMod val="20000"/>
              <a:lumOff val="80000"/>
            </a:schemeClr>
          </a:solidFill>
        </p:spPr>
        <p:txBody>
          <a:bodyPr wrap="square">
            <a:spAutoFit/>
          </a:bodyPr>
          <a:lstStyle/>
          <a:p>
            <a:endParaRPr lang="es-ES" dirty="0"/>
          </a:p>
          <a:p>
            <a:pPr algn="just"/>
            <a:r>
              <a:rPr lang="es-ES" sz="2800" dirty="0"/>
              <a:t> </a:t>
            </a:r>
            <a:r>
              <a:rPr lang="es-ES" sz="3600" dirty="0"/>
              <a:t>A </a:t>
            </a:r>
            <a:r>
              <a:rPr lang="es-ES" sz="3600" dirty="0" smtClean="0"/>
              <a:t>estas violencias</a:t>
            </a:r>
            <a:r>
              <a:rPr lang="es-ES" sz="3600" dirty="0"/>
              <a:t>, se suma la  violencia institucional en cabeza del Estado, que se materializa en la </a:t>
            </a:r>
            <a:r>
              <a:rPr lang="es-ES" sz="3600" dirty="0" smtClean="0"/>
              <a:t>sistemática violación </a:t>
            </a:r>
            <a:r>
              <a:rPr lang="es-ES" sz="3600" dirty="0"/>
              <a:t>a los DDHH de las </a:t>
            </a:r>
            <a:r>
              <a:rPr lang="es-ES" sz="3600" dirty="0" smtClean="0"/>
              <a:t>mujeres, </a:t>
            </a:r>
            <a:r>
              <a:rPr lang="es-ES" sz="3600" dirty="0"/>
              <a:t>por las omisiones en su deber de promover y </a:t>
            </a:r>
            <a:r>
              <a:rPr lang="es-ES" sz="3600" dirty="0" smtClean="0"/>
              <a:t>garantizarlos y particularmente, </a:t>
            </a:r>
            <a:r>
              <a:rPr lang="es-ES" sz="3600" dirty="0"/>
              <a:t>de los derechos sexuales y </a:t>
            </a:r>
            <a:r>
              <a:rPr lang="es-ES" sz="3600" dirty="0" smtClean="0"/>
              <a:t>los derechos reproductivos</a:t>
            </a:r>
            <a:r>
              <a:rPr lang="es-ES" sz="3600" dirty="0"/>
              <a:t>. </a:t>
            </a:r>
          </a:p>
        </p:txBody>
      </p:sp>
    </p:spTree>
    <p:extLst>
      <p:ext uri="{BB962C8B-B14F-4D97-AF65-F5344CB8AC3E}">
        <p14:creationId xmlns:p14="http://schemas.microsoft.com/office/powerpoint/2010/main" val="169023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124744"/>
            <a:ext cx="6768752" cy="5016758"/>
          </a:xfrm>
          <a:prstGeom prst="rect">
            <a:avLst/>
          </a:prstGeom>
          <a:solidFill>
            <a:schemeClr val="accent4">
              <a:lumMod val="20000"/>
              <a:lumOff val="80000"/>
            </a:schemeClr>
          </a:solidFill>
        </p:spPr>
        <p:txBody>
          <a:bodyPr wrap="square">
            <a:spAutoFit/>
          </a:bodyPr>
          <a:lstStyle/>
          <a:p>
            <a:pPr algn="just"/>
            <a:r>
              <a:rPr lang="es-ES" sz="3200" dirty="0" smtClean="0"/>
              <a:t>La </a:t>
            </a:r>
            <a:r>
              <a:rPr lang="es-ES" sz="3200" dirty="0"/>
              <a:t>dilación en la construcción de la Clínica de las mujeres, el cambio de nombre que dio al proyecto la actual </a:t>
            </a:r>
            <a:r>
              <a:rPr lang="es-ES" sz="3200" dirty="0" smtClean="0"/>
              <a:t>administración que carece de perspectivas de derecho y de género, </a:t>
            </a:r>
            <a:r>
              <a:rPr lang="es-ES" sz="3200" dirty="0"/>
              <a:t>la falta de garantías en el cumplimiento de la sentencia C-355 de 2006 (IVE), entre </a:t>
            </a:r>
            <a:r>
              <a:rPr lang="es-ES" sz="3200" dirty="0" smtClean="0"/>
              <a:t>otras, son pruebas fehacientes del desinterés administrativo por la salud integral para las mujeres. </a:t>
            </a:r>
            <a:endParaRPr lang="es-ES" sz="3200" dirty="0"/>
          </a:p>
        </p:txBody>
      </p:sp>
    </p:spTree>
    <p:extLst>
      <p:ext uri="{BB962C8B-B14F-4D97-AF65-F5344CB8AC3E}">
        <p14:creationId xmlns:p14="http://schemas.microsoft.com/office/powerpoint/2010/main" val="363131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60000"/>
              <a:lumOff val="40000"/>
            </a:schemeClr>
          </a:solidFill>
        </p:spPr>
        <p:txBody>
          <a:bodyPr>
            <a:normAutofit fontScale="90000"/>
          </a:bodyPr>
          <a:lstStyle/>
          <a:p>
            <a:r>
              <a:rPr lang="es-ES" dirty="0" smtClean="0"/>
              <a:t>POR QUÉ LA CLÍNICA DE LAS MUJERES</a:t>
            </a:r>
            <a:endParaRPr lang="es-ES" dirty="0"/>
          </a:p>
        </p:txBody>
      </p:sp>
      <p:sp>
        <p:nvSpPr>
          <p:cNvPr id="3" name="2 Marcador de contenido"/>
          <p:cNvSpPr>
            <a:spLocks noGrp="1"/>
          </p:cNvSpPr>
          <p:nvPr>
            <p:ph idx="1"/>
          </p:nvPr>
        </p:nvSpPr>
        <p:spPr>
          <a:solidFill>
            <a:schemeClr val="accent4">
              <a:lumMod val="20000"/>
              <a:lumOff val="80000"/>
            </a:schemeClr>
          </a:solidFill>
        </p:spPr>
        <p:txBody>
          <a:bodyPr/>
          <a:lstStyle/>
          <a:p>
            <a:pPr algn="just"/>
            <a:r>
              <a:rPr lang="es-ES" dirty="0" smtClean="0"/>
              <a:t>La clínica fue pensada como una posibilidad vital en nuestra ciudad y como puerta para generar otras similares en todo el país. Quienes estamos en contacto con las mujeres mas vulneradas conocemos los estragos en la vida y en el cuerpo de las mujeres, producidos por un sistema de salud excluyente y deshumanizado que perpetúa un trato que inhibe el desarrollo digno y libre.</a:t>
            </a:r>
          </a:p>
          <a:p>
            <a:endParaRPr lang="es-ES" dirty="0"/>
          </a:p>
        </p:txBody>
      </p:sp>
    </p:spTree>
    <p:extLst>
      <p:ext uri="{BB962C8B-B14F-4D97-AF65-F5344CB8AC3E}">
        <p14:creationId xmlns:p14="http://schemas.microsoft.com/office/powerpoint/2010/main" val="270111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3890" y="980728"/>
            <a:ext cx="7372525" cy="5078313"/>
          </a:xfrm>
          <a:prstGeom prst="rect">
            <a:avLst/>
          </a:prstGeom>
          <a:solidFill>
            <a:schemeClr val="accent4">
              <a:lumMod val="20000"/>
              <a:lumOff val="80000"/>
            </a:schemeClr>
          </a:solidFill>
        </p:spPr>
        <p:txBody>
          <a:bodyPr wrap="square">
            <a:spAutoFit/>
          </a:bodyPr>
          <a:lstStyle/>
          <a:p>
            <a:pPr algn="just"/>
            <a:r>
              <a:rPr lang="es-ES" sz="3600" dirty="0"/>
              <a:t>Ejemplo de ello, es la falta de una atención oportuna en enfermedades comunes, físicas o mentales, que desmejoran y afectan negativamente todas las dimensiones de la vida, se </a:t>
            </a:r>
            <a:r>
              <a:rPr lang="es-ES" sz="3600" dirty="0" smtClean="0"/>
              <a:t>vuelven </a:t>
            </a:r>
            <a:r>
              <a:rPr lang="es-ES" sz="3600" dirty="0"/>
              <a:t>crónicas e impiden la continuidad en los procesos de educación, laborales y de crianza en todo el ciclo </a:t>
            </a:r>
            <a:r>
              <a:rPr lang="es-ES" sz="3600" dirty="0" smtClean="0"/>
              <a:t>vital.</a:t>
            </a:r>
            <a:endParaRPr lang="es-ES" sz="3600" dirty="0"/>
          </a:p>
        </p:txBody>
      </p:sp>
    </p:spTree>
    <p:extLst>
      <p:ext uri="{BB962C8B-B14F-4D97-AF65-F5344CB8AC3E}">
        <p14:creationId xmlns:p14="http://schemas.microsoft.com/office/powerpoint/2010/main" val="2772901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980728"/>
            <a:ext cx="7200800" cy="5078313"/>
          </a:xfrm>
          <a:prstGeom prst="rect">
            <a:avLst/>
          </a:prstGeom>
          <a:solidFill>
            <a:schemeClr val="accent4">
              <a:lumMod val="20000"/>
              <a:lumOff val="80000"/>
            </a:schemeClr>
          </a:solidFill>
        </p:spPr>
        <p:txBody>
          <a:bodyPr wrap="square">
            <a:spAutoFit/>
          </a:bodyPr>
          <a:lstStyle/>
          <a:p>
            <a:pPr algn="just"/>
            <a:r>
              <a:rPr lang="es-ES" sz="3600" dirty="0"/>
              <a:t>Lo que queda completamente invisible en estas problemáticas de salud de las </a:t>
            </a:r>
            <a:r>
              <a:rPr lang="es-ES" sz="3600" dirty="0" smtClean="0"/>
              <a:t>mujeres,  es que </a:t>
            </a:r>
            <a:r>
              <a:rPr lang="es-ES" sz="3600" dirty="0"/>
              <a:t>estas enfermedades no son más que las secuelas de violencias que viven silenciosamente, </a:t>
            </a:r>
            <a:r>
              <a:rPr lang="es-ES" sz="3600" dirty="0" smtClean="0"/>
              <a:t>(miedos, angustias</a:t>
            </a:r>
            <a:r>
              <a:rPr lang="es-ES" sz="3600" dirty="0"/>
              <a:t>, </a:t>
            </a:r>
            <a:r>
              <a:rPr lang="es-ES" sz="3600" dirty="0" smtClean="0"/>
              <a:t>rabia, resentimiento y ausencias) y se manifiestan en cuerpos </a:t>
            </a:r>
            <a:r>
              <a:rPr lang="es-ES" sz="3600" dirty="0"/>
              <a:t>del </a:t>
            </a:r>
            <a:r>
              <a:rPr lang="es-ES" sz="3600" dirty="0" smtClean="0"/>
              <a:t>dolor y del sufrimiento. </a:t>
            </a:r>
            <a:endParaRPr lang="es-ES" sz="3600" dirty="0"/>
          </a:p>
        </p:txBody>
      </p:sp>
    </p:spTree>
    <p:extLst>
      <p:ext uri="{BB962C8B-B14F-4D97-AF65-F5344CB8AC3E}">
        <p14:creationId xmlns:p14="http://schemas.microsoft.com/office/powerpoint/2010/main" val="3940184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1305</Words>
  <Application>Microsoft Office PowerPoint</Application>
  <PresentationFormat>Presentación en pantalla (4:3)</PresentationFormat>
  <Paragraphs>68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POR QUÉ LA CLÍNICA DE LAS MUJERES</vt:lpstr>
      <vt:lpstr>Presentación de PowerPoint</vt:lpstr>
      <vt:lpstr>Presentación de PowerPoint</vt:lpstr>
      <vt:lpstr>Presentación de PowerPoint</vt:lpstr>
      <vt:lpstr>Presentación de PowerPoint</vt:lpstr>
      <vt:lpstr>TOMA DEL TERRENO DE LA CLÍNICA «AQUÍ ESTAMOS LAS MUJERES, ¿DÓNDE ESTA LA CLÍNICA?» 28 DE MAYO DE 2011</vt:lpstr>
      <vt:lpstr>Presentación de PowerPoint</vt:lpstr>
      <vt:lpstr>¿Una institución como la clínica de las mujeres, cómo la hubiera atendido?</vt:lpstr>
      <vt:lpstr>¿Una institución como la clínica de las mujeres, cómo la hubiera atendido?</vt:lpstr>
      <vt:lpstr>¿Una institución como la clínica de las mujeres, cómo la hubiera atendido?</vt:lpstr>
      <vt:lpstr>Presentación de PowerPoint</vt:lpstr>
      <vt:lpstr>Presentación de PowerPoint</vt:lpstr>
      <vt:lpstr>Presentación de PowerPoint</vt:lpstr>
      <vt:lpstr>   CENTRO DE ATENCIÓN AMBULATORIO PARA LA MUJER Y LA FAMILIA     VS</vt:lpstr>
      <vt:lpstr>Presentación de PowerPoint</vt:lpstr>
      <vt:lpstr>Presentación de PowerPoint</vt:lpstr>
      <vt:lpstr>Presentación de PowerPoint</vt:lpstr>
      <vt:lpstr>Presentación de PowerPoint</vt:lpstr>
      <vt:lpstr>Presentación de PowerPoint</vt:lpstr>
      <vt:lpstr>ORGANIZACIONES DE LA MESA DE SEGUIMIENTO CLÍNICA DE LAS MUJERES</vt:lpstr>
      <vt:lpstr>ORGANIZACIONES DE LA MESA DE SEGUIMIENTO CLÍNICA DE LAS MUJERES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QUÉ LA CLÍNICA DE LAS MUJERES</dc:title>
  <dc:creator>juboe</dc:creator>
  <cp:lastModifiedBy>juboe</cp:lastModifiedBy>
  <cp:revision>31</cp:revision>
  <dcterms:created xsi:type="dcterms:W3CDTF">2014-05-27T19:06:04Z</dcterms:created>
  <dcterms:modified xsi:type="dcterms:W3CDTF">2014-05-28T11:39:15Z</dcterms:modified>
</cp:coreProperties>
</file>