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 id="2147483660" r:id="rId3"/>
    <p:sldMasterId id="2147483672" r:id="rId4"/>
    <p:sldMasterId id="2147483684" r:id="rId5"/>
  </p:sldMasterIdLst>
  <p:notesMasterIdLst>
    <p:notesMasterId r:id="rId40"/>
  </p:notesMasterIdLst>
  <p:handoutMasterIdLst>
    <p:handoutMasterId r:id="rId41"/>
  </p:handoutMasterIdLst>
  <p:sldIdLst>
    <p:sldId id="306" r:id="rId6"/>
    <p:sldId id="312" r:id="rId7"/>
    <p:sldId id="313" r:id="rId8"/>
    <p:sldId id="272" r:id="rId9"/>
    <p:sldId id="314" r:id="rId10"/>
    <p:sldId id="270" r:id="rId11"/>
    <p:sldId id="273" r:id="rId12"/>
    <p:sldId id="315" r:id="rId13"/>
    <p:sldId id="274" r:id="rId14"/>
    <p:sldId id="316" r:id="rId15"/>
    <p:sldId id="275" r:id="rId16"/>
    <p:sldId id="277" r:id="rId17"/>
    <p:sldId id="307" r:id="rId18"/>
    <p:sldId id="310" r:id="rId19"/>
    <p:sldId id="322" r:id="rId20"/>
    <p:sldId id="325" r:id="rId21"/>
    <p:sldId id="320" r:id="rId22"/>
    <p:sldId id="321" r:id="rId23"/>
    <p:sldId id="309" r:id="rId24"/>
    <p:sldId id="308" r:id="rId25"/>
    <p:sldId id="324" r:id="rId26"/>
    <p:sldId id="323" r:id="rId27"/>
    <p:sldId id="279" r:id="rId28"/>
    <p:sldId id="290" r:id="rId29"/>
    <p:sldId id="317" r:id="rId30"/>
    <p:sldId id="301" r:id="rId31"/>
    <p:sldId id="318" r:id="rId32"/>
    <p:sldId id="302" r:id="rId33"/>
    <p:sldId id="319" r:id="rId34"/>
    <p:sldId id="305" r:id="rId35"/>
    <p:sldId id="326" r:id="rId36"/>
    <p:sldId id="327" r:id="rId37"/>
    <p:sldId id="328" r:id="rId38"/>
    <p:sldId id="31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26" autoAdjust="0"/>
    <p:restoredTop sz="94660"/>
  </p:normalViewPr>
  <p:slideViewPr>
    <p:cSldViewPr snapToGrid="0" showGuides="1">
      <p:cViewPr varScale="1">
        <p:scale>
          <a:sx n="72" d="100"/>
          <a:sy n="72" d="100"/>
        </p:scale>
        <p:origin x="150" y="66"/>
      </p:cViewPr>
      <p:guideLst>
        <p:guide orient="horz" pos="2160"/>
        <p:guide pos="3840"/>
      </p:guideLst>
    </p:cSldViewPr>
  </p:slideViewPr>
  <p:notesTextViewPr>
    <p:cViewPr>
      <p:scale>
        <a:sx n="1" d="1"/>
        <a:sy n="1" d="1"/>
      </p:scale>
      <p:origin x="0" y="0"/>
    </p:cViewPr>
  </p:notesTextViewPr>
  <p:notesViewPr>
    <p:cSldViewPr snapToGrid="0" showGuides="1">
      <p:cViewPr varScale="1">
        <p:scale>
          <a:sx n="82" d="100"/>
          <a:sy n="82" d="100"/>
        </p:scale>
        <p:origin x="385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1.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4.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3.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F93605-0C0C-4258-9724-5F2F9BB3BC90}" type="datetimeFigureOut">
              <a:rPr lang="en-US" smtClean="0"/>
              <a:pPr/>
              <a:t>6/17/2016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3FFE7F-C917-439A-8026-3D301EB5CC28}" type="slidenum">
              <a:rPr lang="en-US" smtClean="0"/>
              <a:pPr/>
              <a:t>‹Nº›</a:t>
            </a:fld>
            <a:endParaRPr lang="en-US"/>
          </a:p>
        </p:txBody>
      </p:sp>
    </p:spTree>
    <p:extLst>
      <p:ext uri="{BB962C8B-B14F-4D97-AF65-F5344CB8AC3E}">
        <p14:creationId xmlns:p14="http://schemas.microsoft.com/office/powerpoint/2010/main" val="752799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31B3D-E4E3-4A80-AB70-C5564C267266}" type="datetimeFigureOut">
              <a:rPr lang="en-US" smtClean="0"/>
              <a:pPr/>
              <a:t>6/17/2016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0B30D-C07A-425B-A90C-BA7BEB191079}" type="slidenum">
              <a:rPr lang="en-US" smtClean="0"/>
              <a:pPr/>
              <a:t>‹Nº›</a:t>
            </a:fld>
            <a:endParaRPr lang="en-US"/>
          </a:p>
        </p:txBody>
      </p:sp>
    </p:spTree>
    <p:extLst>
      <p:ext uri="{BB962C8B-B14F-4D97-AF65-F5344CB8AC3E}">
        <p14:creationId xmlns:p14="http://schemas.microsoft.com/office/powerpoint/2010/main" val="3723190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BB35906-EA6A-43A4-9CA7-03474AB0A66D}" type="slidenum">
              <a:rPr lang="es-ES" smtClean="0"/>
              <a:pPr/>
              <a:t>15</a:t>
            </a:fld>
            <a:endParaRPr lang="es-ES"/>
          </a:p>
        </p:txBody>
      </p:sp>
    </p:spTree>
    <p:extLst>
      <p:ext uri="{BB962C8B-B14F-4D97-AF65-F5344CB8AC3E}">
        <p14:creationId xmlns:p14="http://schemas.microsoft.com/office/powerpoint/2010/main" val="3545165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BB35906-EA6A-43A4-9CA7-03474AB0A66D}" type="slidenum">
              <a:rPr lang="es-ES" smtClean="0"/>
              <a:pPr/>
              <a:t>16</a:t>
            </a:fld>
            <a:endParaRPr lang="es-ES"/>
          </a:p>
        </p:txBody>
      </p:sp>
    </p:spTree>
    <p:extLst>
      <p:ext uri="{BB962C8B-B14F-4D97-AF65-F5344CB8AC3E}">
        <p14:creationId xmlns:p14="http://schemas.microsoft.com/office/powerpoint/2010/main" val="3917711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BB35906-EA6A-43A4-9CA7-03474AB0A66D}" type="slidenum">
              <a:rPr lang="es-ES" smtClean="0"/>
              <a:pPr/>
              <a:t>17</a:t>
            </a:fld>
            <a:endParaRPr lang="es-ES"/>
          </a:p>
        </p:txBody>
      </p:sp>
    </p:spTree>
    <p:extLst>
      <p:ext uri="{BB962C8B-B14F-4D97-AF65-F5344CB8AC3E}">
        <p14:creationId xmlns:p14="http://schemas.microsoft.com/office/powerpoint/2010/main" val="145654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BB35906-EA6A-43A4-9CA7-03474AB0A66D}" type="slidenum">
              <a:rPr lang="es-ES" smtClean="0"/>
              <a:pPr/>
              <a:t>18</a:t>
            </a:fld>
            <a:endParaRPr lang="es-ES"/>
          </a:p>
        </p:txBody>
      </p:sp>
    </p:spTree>
    <p:extLst>
      <p:ext uri="{BB962C8B-B14F-4D97-AF65-F5344CB8AC3E}">
        <p14:creationId xmlns:p14="http://schemas.microsoft.com/office/powerpoint/2010/main" val="22062815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4245434"/>
            <a:ext cx="8686800" cy="1464906"/>
          </a:xfrm>
        </p:spPr>
        <p:txBody>
          <a:bodyPr anchor="b">
            <a:normAutofit/>
          </a:bodyPr>
          <a:lstStyle>
            <a:lvl1pPr algn="l">
              <a:lnSpc>
                <a:spcPct val="80000"/>
              </a:lnSpc>
              <a:defRPr sz="4800">
                <a:solidFill>
                  <a:schemeClr val="bg1"/>
                </a:solidFill>
                <a:effectLst>
                  <a:outerShdw blurRad="63500" algn="ctr" rotWithShape="0">
                    <a:prstClr val="black">
                      <a:alpha val="40000"/>
                    </a:prstClr>
                  </a:outerShdw>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066800" y="5731795"/>
            <a:ext cx="8686800" cy="440405"/>
          </a:xfrm>
        </p:spPr>
        <p:txBody>
          <a:bodyPr/>
          <a:lstStyle>
            <a:lvl1pPr marL="0" indent="0" algn="l">
              <a:spcBef>
                <a:spcPts val="0"/>
              </a:spcBef>
              <a:buNone/>
              <a:defRPr sz="2400">
                <a:solidFill>
                  <a:schemeClr val="bg1"/>
                </a:solidFill>
                <a:effectLst>
                  <a:outerShdw blurRad="63500" algn="ctr"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pPr/>
              <a:t>6/17/2016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pPr/>
              <a:t>‹Nº›</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457200"/>
            <a:ext cx="1828800" cy="5719762"/>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066800" y="457200"/>
            <a:ext cx="7955280" cy="5719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pPr/>
              <a:t>6/17/2016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pPr/>
              <a:t>‹Nº›</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CL"/>
          </a:p>
        </p:txBody>
      </p:sp>
      <p:sp>
        <p:nvSpPr>
          <p:cNvPr id="4" name="Marcador de fecha 3"/>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892738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35064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4165335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373715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924752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570952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4183591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115433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pPr/>
              <a:t>6/17/2016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pPr/>
              <a:t>‹Nº›</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303525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785330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296097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CL"/>
          </a:p>
        </p:txBody>
      </p:sp>
      <p:sp>
        <p:nvSpPr>
          <p:cNvPr id="4" name="Marcador de fecha 3"/>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072144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4069479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4169112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718342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4221784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476573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705286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4242816"/>
            <a:ext cx="8686800" cy="1463040"/>
          </a:xfrm>
        </p:spPr>
        <p:txBody>
          <a:bodyPr anchor="b">
            <a:normAutofit/>
          </a:bodyPr>
          <a:lstStyle>
            <a:lvl1pPr>
              <a:defRPr sz="4800"/>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066799" y="5733288"/>
            <a:ext cx="8686800" cy="438912"/>
          </a:xfrm>
        </p:spPr>
        <p:txBody>
          <a:bodyPr/>
          <a:lstStyle>
            <a:lvl1pPr marL="0" indent="0">
              <a:spcBef>
                <a:spcPts val="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smtClean="0"/>
              <a:t>Haga clic para modificar el estilo de texto del patrón</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444690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358833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4013633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189568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CL"/>
          </a:p>
        </p:txBody>
      </p:sp>
      <p:sp>
        <p:nvSpPr>
          <p:cNvPr id="4" name="Marcador de fecha 3"/>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8739194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685770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347482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641371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2061353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632851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10668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3246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pPr/>
              <a:t>6/17/2016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pPr/>
              <a:t>‹Nº›</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808743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979788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050862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9191551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502051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0668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668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246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3246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37CC0096-1860-4642-9CD2-0079EA5E7CD1}" type="datetimeFigureOut">
              <a:rPr lang="en-US" smtClean="0"/>
              <a:pPr/>
              <a:t>6/17/2016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pPr/>
              <a:t>‹Nº›</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37CC0096-1860-4642-9CD2-0079EA5E7CD1}" type="datetimeFigureOut">
              <a:rPr lang="en-US" smtClean="0"/>
              <a:pPr/>
              <a:t>6/17/2016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pPr/>
              <a:t>‹Nº›</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C0096-1860-4642-9CD2-0079EA5E7CD1}" type="datetimeFigureOut">
              <a:rPr lang="en-US" smtClean="0"/>
              <a:pPr/>
              <a:t>6/17/2016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pPr/>
              <a:t>‹Nº›</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0672"/>
            <a:ext cx="4663440" cy="1828800"/>
          </a:xfrm>
        </p:spPr>
        <p:txBody>
          <a:bodyPr anchor="b">
            <a:normAutofit/>
          </a:bodyPr>
          <a:lstStyle>
            <a:lvl1pPr>
              <a:defRPr sz="3600"/>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685799" y="457200"/>
            <a:ext cx="5410201" cy="57150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7CC0096-1860-4642-9CD2-0079EA5E7CD1}" type="datetimeFigureOut">
              <a:rPr lang="en-US" smtClean="0"/>
              <a:pPr/>
              <a:t>6/17/2016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pPr/>
              <a:t>‹Nº›</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3099"/>
            <a:ext cx="4663440" cy="1828800"/>
          </a:xfrm>
        </p:spPr>
        <p:txBody>
          <a:bodyPr anchor="b">
            <a:normAutofit/>
          </a:bodyPr>
          <a:lstStyle>
            <a:lvl1pPr>
              <a:defRPr sz="360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6096000" cy="6858000"/>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457518"/>
            <a:ext cx="10058400" cy="118872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66800" y="1905001"/>
            <a:ext cx="10058400" cy="4267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1066800" y="6400800"/>
            <a:ext cx="1097280" cy="228600"/>
          </a:xfrm>
          <a:prstGeom prst="rect">
            <a:avLst/>
          </a:prstGeom>
        </p:spPr>
        <p:txBody>
          <a:bodyPr vert="horz" lIns="91440" tIns="45720" rIns="91440" bIns="45720" rtlCol="0" anchor="ctr"/>
          <a:lstStyle>
            <a:lvl1pPr algn="l">
              <a:defRPr sz="800">
                <a:solidFill>
                  <a:schemeClr val="tx1"/>
                </a:solidFill>
              </a:defRPr>
            </a:lvl1pPr>
          </a:lstStyle>
          <a:p>
            <a:fld id="{37CC0096-1860-4642-9CD2-0079EA5E7CD1}" type="datetimeFigureOut">
              <a:rPr lang="en-US" smtClean="0"/>
              <a:pPr/>
              <a:t>6/17/2016</a:t>
            </a:fld>
            <a:endParaRPr lang="en-US"/>
          </a:p>
        </p:txBody>
      </p:sp>
      <p:sp>
        <p:nvSpPr>
          <p:cNvPr id="5" name="Footer Placeholder 4"/>
          <p:cNvSpPr>
            <a:spLocks noGrp="1"/>
          </p:cNvSpPr>
          <p:nvPr>
            <p:ph type="ftr" sz="quarter" idx="3"/>
          </p:nvPr>
        </p:nvSpPr>
        <p:spPr>
          <a:xfrm>
            <a:off x="2422849" y="6400800"/>
            <a:ext cx="7315200" cy="228600"/>
          </a:xfrm>
          <a:prstGeom prst="rect">
            <a:avLst/>
          </a:prstGeom>
        </p:spPr>
        <p:txBody>
          <a:bodyPr vert="horz" lIns="91440" tIns="45720" rIns="91440" bIns="45720" rtlCol="0" anchor="ctr"/>
          <a:lstStyle>
            <a:lvl1pPr algn="ctr">
              <a:defRPr sz="800">
                <a:solidFill>
                  <a:schemeClr val="tx1"/>
                </a:solidFill>
              </a:defRPr>
            </a:lvl1pPr>
          </a:lstStyle>
          <a:p>
            <a:endParaRPr lang="en-US" dirty="0"/>
          </a:p>
        </p:txBody>
      </p:sp>
      <p:sp>
        <p:nvSpPr>
          <p:cNvPr id="6" name="Slide Number Placeholder 5"/>
          <p:cNvSpPr>
            <a:spLocks noGrp="1"/>
          </p:cNvSpPr>
          <p:nvPr>
            <p:ph type="sldNum" sz="quarter" idx="4"/>
          </p:nvPr>
        </p:nvSpPr>
        <p:spPr>
          <a:xfrm>
            <a:off x="10027920" y="6400800"/>
            <a:ext cx="1097280" cy="228600"/>
          </a:xfrm>
          <a:prstGeom prst="rect">
            <a:avLst/>
          </a:prstGeom>
        </p:spPr>
        <p:txBody>
          <a:bodyPr vert="horz" lIns="91440" tIns="45720" rIns="91440" bIns="45720" rtlCol="0" anchor="ctr"/>
          <a:lstStyle>
            <a:lvl1pPr algn="r">
              <a:defRPr sz="800">
                <a:solidFill>
                  <a:schemeClr val="tx1"/>
                </a:solidFill>
              </a:defRPr>
            </a:lvl1pPr>
          </a:lstStyle>
          <a:p>
            <a:fld id="{E31375A4-56A4-47D6-9801-1991572033F7}" type="slidenum">
              <a:rPr lang="en-US" smtClean="0"/>
              <a:pPr/>
              <a:t>‹Nº›</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436573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409372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51A0E-3B4B-4BB4-B250-E037A4C144AD}" type="datetimeFigureOut">
              <a:rPr lang="es-CL" smtClean="0">
                <a:solidFill>
                  <a:prstClr val="black">
                    <a:tint val="75000"/>
                  </a:prstClr>
                </a:solidFill>
              </a:rPr>
              <a:pPr/>
              <a:t>17-06-2016</a:t>
            </a:fld>
            <a:endParaRPr lang="es-CL">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F1403-A116-457F-9280-3343D1EF0351}"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532398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media/image50.jpg"/></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jpg"/><Relationship Id="rId4" Type="http://schemas.openxmlformats.org/officeDocument/2006/relationships/image" Target="../media/image54.jp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L"/>
          </a:p>
        </p:txBody>
      </p:sp>
      <p:sp>
        <p:nvSpPr>
          <p:cNvPr id="3" name="Subtítulo 2"/>
          <p:cNvSpPr>
            <a:spLocks noGrp="1"/>
          </p:cNvSpPr>
          <p:nvPr>
            <p:ph type="subTitle" idx="1"/>
          </p:nvPr>
        </p:nvSpPr>
        <p:spPr/>
        <p:txBody>
          <a:bodyPr/>
          <a:lstStyle/>
          <a:p>
            <a:endParaRPr lang="es-CL"/>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5"/>
            <a:ext cx="12192000" cy="6855955"/>
          </a:xfrm>
          <a:prstGeom prst="rect">
            <a:avLst/>
          </a:prstGeom>
        </p:spPr>
      </p:pic>
      <p:sp>
        <p:nvSpPr>
          <p:cNvPr id="5" name="CuadroTexto 4"/>
          <p:cNvSpPr txBox="1"/>
          <p:nvPr/>
        </p:nvSpPr>
        <p:spPr>
          <a:xfrm>
            <a:off x="3477296" y="5114402"/>
            <a:ext cx="8714704" cy="1754326"/>
          </a:xfrm>
          <a:prstGeom prst="rect">
            <a:avLst/>
          </a:prstGeom>
          <a:noFill/>
        </p:spPr>
        <p:txBody>
          <a:bodyPr wrap="square" rtlCol="0">
            <a:spAutoFit/>
          </a:bodyPr>
          <a:lstStyle/>
          <a:p>
            <a:r>
              <a:rPr lang="es-CL" dirty="0">
                <a:solidFill>
                  <a:schemeClr val="bg1"/>
                </a:solidFill>
                <a:latin typeface="Minion Pro Cond" panose="02040706060201020203" pitchFamily="18" charset="0"/>
              </a:rPr>
              <a:t>“La </a:t>
            </a:r>
            <a:r>
              <a:rPr lang="es-CL" dirty="0">
                <a:solidFill>
                  <a:schemeClr val="bg1"/>
                </a:solidFill>
                <a:latin typeface="Minion Pro Cond" panose="02040706060201020203" pitchFamily="18" charset="0"/>
              </a:rPr>
              <a:t>represión de las sanadoras bajo el </a:t>
            </a:r>
            <a:r>
              <a:rPr lang="es-CL" dirty="0">
                <a:latin typeface="Minion Pro Cond" panose="02040706060201020203" pitchFamily="18" charset="0"/>
              </a:rPr>
              <a:t>avance</a:t>
            </a:r>
            <a:r>
              <a:rPr lang="es-CL" dirty="0">
                <a:solidFill>
                  <a:schemeClr val="bg1"/>
                </a:solidFill>
                <a:latin typeface="Minion Pro Cond" panose="02040706060201020203" pitchFamily="18" charset="0"/>
              </a:rPr>
              <a:t> de la medicina institucional fue una lucha política; y lo fue en primer lugar porque forma parte de la historia mas amplia de la lucha entre los sexos. En efecto, la posición social de las </a:t>
            </a:r>
            <a:r>
              <a:rPr lang="es-CL" dirty="0">
                <a:solidFill>
                  <a:schemeClr val="bg1"/>
                </a:solidFill>
                <a:latin typeface="Minion Pro Cond" panose="02040706060201020203" pitchFamily="18" charset="0"/>
              </a:rPr>
              <a:t>sanadoras </a:t>
            </a:r>
            <a:r>
              <a:rPr lang="es-CL" dirty="0">
                <a:solidFill>
                  <a:schemeClr val="bg1"/>
                </a:solidFill>
                <a:latin typeface="Minion Pro Cond" panose="02040706060201020203" pitchFamily="18" charset="0"/>
              </a:rPr>
              <a:t>ha sufrido los mismos altibajos que la posición social de las mujeres. Las sanadoras fueron atacadas por su condición de mujeres y ellas se defendieron luchando en nombre de la solidaridad con todas las mujeres</a:t>
            </a:r>
            <a:r>
              <a:rPr lang="es-CL" dirty="0">
                <a:solidFill>
                  <a:schemeClr val="bg1"/>
                </a:solidFill>
                <a:latin typeface="Minion Pro Cond" panose="02040706060201020203" pitchFamily="18" charset="0"/>
              </a:rPr>
              <a:t>.”  Libro Brujas , parteras y enfermeras.</a:t>
            </a:r>
            <a:endParaRPr lang="es-CL" dirty="0">
              <a:solidFill>
                <a:schemeClr val="bg1"/>
              </a:solidFill>
              <a:latin typeface="Minion Pro Cond" panose="02040706060201020203" pitchFamily="18" charset="0"/>
            </a:endParaRPr>
          </a:p>
        </p:txBody>
      </p:sp>
    </p:spTree>
    <p:extLst>
      <p:ext uri="{BB962C8B-B14F-4D97-AF65-F5344CB8AC3E}">
        <p14:creationId xmlns:p14="http://schemas.microsoft.com/office/powerpoint/2010/main" val="85109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pic>
        <p:nvPicPr>
          <p:cNvPr id="4"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3592" y="188640"/>
            <a:ext cx="7488832" cy="6336704"/>
          </a:xfrm>
        </p:spPr>
      </p:pic>
    </p:spTree>
    <p:extLst>
      <p:ext uri="{BB962C8B-B14F-4D97-AF65-F5344CB8AC3E}">
        <p14:creationId xmlns:p14="http://schemas.microsoft.com/office/powerpoint/2010/main" val="3912933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18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pic>
        <p:nvPicPr>
          <p:cNvPr id="5" name="4 Marcador de contenido" descr="FORMAS HIMEN_480.jpg"/>
          <p:cNvPicPr>
            <a:picLocks noGrp="1" noChangeAspect="1"/>
          </p:cNvPicPr>
          <p:nvPr>
            <p:ph sz="half" idx="1"/>
          </p:nvPr>
        </p:nvPicPr>
        <p:blipFill>
          <a:blip r:embed="rId3"/>
          <a:stretch>
            <a:fillRect/>
          </a:stretch>
        </p:blipFill>
        <p:spPr>
          <a:xfrm>
            <a:off x="361425" y="2769325"/>
            <a:ext cx="5505975" cy="2860765"/>
          </a:xfrm>
        </p:spPr>
      </p:pic>
      <p:pic>
        <p:nvPicPr>
          <p:cNvPr id="6" name="5 Marcador de contenido" descr="age-23-3rd-preg-9-dpo-resized-for-web.jpg"/>
          <p:cNvPicPr>
            <a:picLocks noGrp="1" noChangeAspect="1"/>
          </p:cNvPicPr>
          <p:nvPr>
            <p:ph sz="half" idx="2"/>
          </p:nvPr>
        </p:nvPicPr>
        <p:blipFill>
          <a:blip r:embed="rId4" cstate="print"/>
          <a:stretch>
            <a:fillRect/>
          </a:stretch>
        </p:blipFill>
        <p:spPr>
          <a:xfrm>
            <a:off x="6739538" y="1905000"/>
            <a:ext cx="3970723" cy="4271963"/>
          </a:xfrm>
        </p:spPr>
      </p:pic>
      <p:sp>
        <p:nvSpPr>
          <p:cNvPr id="7" name="6 CuadroTexto"/>
          <p:cNvSpPr txBox="1"/>
          <p:nvPr/>
        </p:nvSpPr>
        <p:spPr>
          <a:xfrm>
            <a:off x="7511143" y="1306286"/>
            <a:ext cx="2651760" cy="646331"/>
          </a:xfrm>
          <a:prstGeom prst="rect">
            <a:avLst/>
          </a:prstGeom>
          <a:noFill/>
        </p:spPr>
        <p:txBody>
          <a:bodyPr wrap="square" rtlCol="0">
            <a:spAutoFit/>
          </a:bodyPr>
          <a:lstStyle/>
          <a:p>
            <a:r>
              <a:rPr lang="es-CL" dirty="0" smtClean="0">
                <a:solidFill>
                  <a:schemeClr val="tx2"/>
                </a:solidFill>
              </a:rPr>
              <a:t>3er embarazo, 9° día de concepción. 23 años.</a:t>
            </a:r>
            <a:endParaRPr lang="es-CL" dirty="0">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000" b="-1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1319667"/>
            <a:ext cx="3448594" cy="3317648"/>
          </a:xfrm>
        </p:spPr>
        <p:txBody>
          <a:bodyPr>
            <a:noAutofit/>
          </a:bodyPr>
          <a:lstStyle/>
          <a:p>
            <a:r>
              <a:rPr lang="es-CL" sz="2400" dirty="0" smtClean="0">
                <a:solidFill>
                  <a:schemeClr val="tx2"/>
                </a:solidFill>
                <a:latin typeface="Garamond" pitchFamily="18" charset="0"/>
              </a:rPr>
              <a:t>Cuello del útero de una mujer de 62 años de edad</a:t>
            </a:r>
            <a:br>
              <a:rPr lang="es-CL" sz="2400" dirty="0" smtClean="0">
                <a:solidFill>
                  <a:schemeClr val="tx2"/>
                </a:solidFill>
                <a:latin typeface="Garamond" pitchFamily="18" charset="0"/>
              </a:rPr>
            </a:br>
            <a:r>
              <a:rPr lang="es-CL" sz="2400" dirty="0" err="1" smtClean="0">
                <a:solidFill>
                  <a:schemeClr val="tx2"/>
                </a:solidFill>
                <a:latin typeface="Garamond" pitchFamily="18" charset="0"/>
              </a:rPr>
              <a:t>Posmenopáusica</a:t>
            </a:r>
            <a:r>
              <a:rPr lang="es-CL" sz="2400" dirty="0" smtClean="0">
                <a:solidFill>
                  <a:schemeClr val="tx2"/>
                </a:solidFill>
                <a:latin typeface="Garamond" pitchFamily="18" charset="0"/>
              </a:rPr>
              <a:t> durante 12 años</a:t>
            </a:r>
            <a:br>
              <a:rPr lang="es-CL" sz="2400" dirty="0" smtClean="0">
                <a:solidFill>
                  <a:schemeClr val="tx2"/>
                </a:solidFill>
                <a:latin typeface="Garamond" pitchFamily="18" charset="0"/>
              </a:rPr>
            </a:br>
            <a:r>
              <a:rPr lang="es-CL" sz="2400" dirty="0" smtClean="0">
                <a:solidFill>
                  <a:schemeClr val="tx2"/>
                </a:solidFill>
                <a:latin typeface="Garamond" pitchFamily="18" charset="0"/>
              </a:rPr>
              <a:t>Madre de cuatro partos en casa todos vaginales (último nacimiento hace 29 años)</a:t>
            </a:r>
            <a:br>
              <a:rPr lang="es-CL" sz="2400" dirty="0" smtClean="0">
                <a:solidFill>
                  <a:schemeClr val="tx2"/>
                </a:solidFill>
                <a:latin typeface="Garamond" pitchFamily="18" charset="0"/>
              </a:rPr>
            </a:br>
            <a:r>
              <a:rPr lang="es-CL" sz="2400" dirty="0" smtClean="0">
                <a:solidFill>
                  <a:schemeClr val="tx2"/>
                </a:solidFill>
                <a:latin typeface="Garamond" pitchFamily="18" charset="0"/>
              </a:rPr>
              <a:t>No hay antecedentes de pechos anormales</a:t>
            </a:r>
            <a:br>
              <a:rPr lang="es-CL" sz="2400" dirty="0" smtClean="0">
                <a:solidFill>
                  <a:schemeClr val="tx2"/>
                </a:solidFill>
                <a:latin typeface="Garamond" pitchFamily="18" charset="0"/>
              </a:rPr>
            </a:br>
            <a:r>
              <a:rPr lang="es-CL" sz="2400" dirty="0" smtClean="0">
                <a:solidFill>
                  <a:schemeClr val="tx2"/>
                </a:solidFill>
                <a:latin typeface="Garamond" pitchFamily="18" charset="0"/>
              </a:rPr>
              <a:t>Sexualmente activa</a:t>
            </a:r>
            <a:r>
              <a:rPr lang="es-CL" sz="1200" dirty="0" smtClean="0"/>
              <a:t/>
            </a:r>
            <a:br>
              <a:rPr lang="es-CL" sz="1200" dirty="0" smtClean="0"/>
            </a:br>
            <a:endParaRPr lang="es-CL" sz="1200" dirty="0"/>
          </a:p>
        </p:txBody>
      </p:sp>
      <p:pic>
        <p:nvPicPr>
          <p:cNvPr id="4" name="3 Marcador de contenido" descr="dscn0064-1024x1014.jpg"/>
          <p:cNvPicPr>
            <a:picLocks noGrp="1" noChangeAspect="1"/>
          </p:cNvPicPr>
          <p:nvPr>
            <p:ph idx="1"/>
          </p:nvPr>
        </p:nvPicPr>
        <p:blipFill>
          <a:blip r:embed="rId3"/>
          <a:stretch>
            <a:fillRect/>
          </a:stretch>
        </p:blipFill>
        <p:spPr>
          <a:xfrm>
            <a:off x="3941358" y="1905000"/>
            <a:ext cx="4309283" cy="4267200"/>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082" y="0"/>
            <a:ext cx="11761694" cy="6858000"/>
          </a:xfrm>
        </p:spPr>
      </p:pic>
    </p:spTree>
    <p:extLst>
      <p:ext uri="{BB962C8B-B14F-4D97-AF65-F5344CB8AC3E}">
        <p14:creationId xmlns:p14="http://schemas.microsoft.com/office/powerpoint/2010/main" val="109967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1504" y="116632"/>
            <a:ext cx="8892480" cy="6552728"/>
          </a:xfrm>
        </p:spPr>
      </p:pic>
    </p:spTree>
    <p:extLst>
      <p:ext uri="{BB962C8B-B14F-4D97-AF65-F5344CB8AC3E}">
        <p14:creationId xmlns:p14="http://schemas.microsoft.com/office/powerpoint/2010/main" val="113155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316523"/>
            <a:ext cx="10058400" cy="1188720"/>
          </a:xfrm>
        </p:spPr>
        <p:txBody>
          <a:bodyPr/>
          <a:lstStyle/>
          <a:p>
            <a:r>
              <a:rPr lang="es-ES" dirty="0" smtClean="0">
                <a:latin typeface="Comic Sans MS" pitchFamily="66" charset="0"/>
              </a:rPr>
              <a:t>FERTILIDAD CONSCIENTE </a:t>
            </a:r>
            <a:endParaRPr lang="es-ES" dirty="0">
              <a:latin typeface="Comic Sans MS" pitchFamily="66" charset="0"/>
            </a:endParaRPr>
          </a:p>
        </p:txBody>
      </p:sp>
      <p:pic>
        <p:nvPicPr>
          <p:cNvPr id="4" name="3 Marcador de contenido" descr="ciclo menstrual.jpg"/>
          <p:cNvPicPr>
            <a:picLocks noGrp="1" noChangeAspect="1"/>
          </p:cNvPicPr>
          <p:nvPr>
            <p:ph sz="quarter" idx="1"/>
          </p:nvPr>
        </p:nvPicPr>
        <p:blipFill>
          <a:blip r:embed="rId3" cstate="print"/>
          <a:stretch>
            <a:fillRect/>
          </a:stretch>
        </p:blipFill>
        <p:spPr>
          <a:xfrm>
            <a:off x="1312986" y="1188719"/>
            <a:ext cx="9483968" cy="5647675"/>
          </a:xfrm>
        </p:spPr>
      </p:pic>
    </p:spTree>
    <p:extLst>
      <p:ext uri="{BB962C8B-B14F-4D97-AF65-F5344CB8AC3E}">
        <p14:creationId xmlns:p14="http://schemas.microsoft.com/office/powerpoint/2010/main" val="23542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47528" y="5867400"/>
            <a:ext cx="8153400" cy="990600"/>
          </a:xfrm>
        </p:spPr>
        <p:txBody>
          <a:bodyPr>
            <a:normAutofit/>
          </a:bodyPr>
          <a:lstStyle/>
          <a:p>
            <a:r>
              <a:rPr lang="es-ES" dirty="0" smtClean="0">
                <a:latin typeface="Comic Sans MS" pitchFamily="66" charset="0"/>
              </a:rPr>
              <a:t>Método Calendario o diagrama Lunar</a:t>
            </a:r>
            <a:endParaRPr lang="es-ES" dirty="0">
              <a:latin typeface="Comic Sans MS" pitchFamily="66" charset="0"/>
            </a:endParaRPr>
          </a:p>
        </p:txBody>
      </p:sp>
      <p:pic>
        <p:nvPicPr>
          <p:cNvPr id="6" name="5 Marcador de contenido" descr="5291584-590x350.jpg"/>
          <p:cNvPicPr>
            <a:picLocks noGrp="1" noChangeAspect="1"/>
          </p:cNvPicPr>
          <p:nvPr>
            <p:ph sz="quarter" idx="1"/>
          </p:nvPr>
        </p:nvPicPr>
        <p:blipFill>
          <a:blip r:embed="rId3" cstate="print"/>
          <a:stretch>
            <a:fillRect/>
          </a:stretch>
        </p:blipFill>
        <p:spPr>
          <a:xfrm>
            <a:off x="1524000" y="1"/>
            <a:ext cx="9144000" cy="5061617"/>
          </a:xfrm>
        </p:spPr>
      </p:pic>
    </p:spTree>
    <p:extLst>
      <p:ext uri="{BB962C8B-B14F-4D97-AF65-F5344CB8AC3E}">
        <p14:creationId xmlns:p14="http://schemas.microsoft.com/office/powerpoint/2010/main" val="369262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4785" y="0"/>
            <a:ext cx="9814175" cy="1195754"/>
          </a:xfrm>
        </p:spPr>
        <p:txBody>
          <a:bodyPr>
            <a:normAutofit/>
          </a:bodyPr>
          <a:lstStyle/>
          <a:p>
            <a:r>
              <a:rPr lang="es-ES" sz="6000" dirty="0" smtClean="0">
                <a:latin typeface="Bobcat" pitchFamily="2" charset="0"/>
              </a:rPr>
              <a:t>Recolección de Sangre</a:t>
            </a:r>
            <a:endParaRPr lang="es-ES" sz="6000" dirty="0">
              <a:latin typeface="Bobcat" pitchFamily="2" charset="0"/>
            </a:endParaRPr>
          </a:p>
        </p:txBody>
      </p:sp>
      <p:pic>
        <p:nvPicPr>
          <p:cNvPr id="4" name="3 Marcador de contenido" descr="540542_404526116239288_748190055_n.jpg"/>
          <p:cNvPicPr>
            <a:picLocks noGrp="1" noChangeAspect="1"/>
          </p:cNvPicPr>
          <p:nvPr>
            <p:ph sz="quarter" idx="1"/>
          </p:nvPr>
        </p:nvPicPr>
        <p:blipFill>
          <a:blip r:embed="rId3" cstate="print"/>
          <a:stretch>
            <a:fillRect/>
          </a:stretch>
        </p:blipFill>
        <p:spPr>
          <a:xfrm>
            <a:off x="0" y="1018456"/>
            <a:ext cx="8888868" cy="5389912"/>
          </a:xfrm>
        </p:spPr>
      </p:pic>
      <p:pic>
        <p:nvPicPr>
          <p:cNvPr id="5" name="4 Imagen" descr="484202_438127336212499_234688134_n.jpg"/>
          <p:cNvPicPr>
            <a:picLocks noChangeAspect="1"/>
          </p:cNvPicPr>
          <p:nvPr/>
        </p:nvPicPr>
        <p:blipFill>
          <a:blip r:embed="rId4" cstate="print"/>
          <a:stretch>
            <a:fillRect/>
          </a:stretch>
        </p:blipFill>
        <p:spPr>
          <a:xfrm>
            <a:off x="8556104" y="1018456"/>
            <a:ext cx="3635896" cy="5839544"/>
          </a:xfrm>
          <a:prstGeom prst="rect">
            <a:avLst/>
          </a:prstGeom>
        </p:spPr>
      </p:pic>
    </p:spTree>
    <p:extLst>
      <p:ext uri="{BB962C8B-B14F-4D97-AF65-F5344CB8AC3E}">
        <p14:creationId xmlns:p14="http://schemas.microsoft.com/office/powerpoint/2010/main" val="319902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0" y="228600"/>
            <a:ext cx="4194048" cy="6368752"/>
          </a:xfrm>
        </p:spPr>
        <p:txBody>
          <a:bodyPr>
            <a:normAutofit/>
          </a:bodyPr>
          <a:lstStyle/>
          <a:p>
            <a:r>
              <a:rPr lang="es-ES" sz="2000" b="1" dirty="0">
                <a:latin typeface="Comic Sans MS" pitchFamily="66" charset="0"/>
              </a:rPr>
              <a:t/>
            </a:r>
            <a:br>
              <a:rPr lang="es-ES" sz="2000" b="1" dirty="0">
                <a:latin typeface="Comic Sans MS" pitchFamily="66" charset="0"/>
              </a:rPr>
            </a:br>
            <a:r>
              <a:rPr lang="es-ES" sz="2000" b="1" dirty="0">
                <a:latin typeface="Comic Sans MS" pitchFamily="66" charset="0"/>
              </a:rPr>
              <a:t/>
            </a:r>
            <a:br>
              <a:rPr lang="es-ES" sz="2000" b="1" dirty="0">
                <a:latin typeface="Comic Sans MS" pitchFamily="66" charset="0"/>
              </a:rPr>
            </a:br>
            <a:endParaRPr lang="es-ES" u="sng" dirty="0">
              <a:latin typeface="Comic Sans MS" pitchFamily="66" charset="0"/>
            </a:endParaRPr>
          </a:p>
        </p:txBody>
      </p:sp>
      <p:pic>
        <p:nvPicPr>
          <p:cNvPr id="4" name="3 Marcador de contenido" descr="sea_pearl.jpg"/>
          <p:cNvPicPr>
            <a:picLocks noGrp="1" noChangeAspect="1"/>
          </p:cNvPicPr>
          <p:nvPr>
            <p:ph sz="quarter" idx="1"/>
          </p:nvPr>
        </p:nvPicPr>
        <p:blipFill>
          <a:blip r:embed="rId3" cstate="print"/>
          <a:stretch>
            <a:fillRect/>
          </a:stretch>
        </p:blipFill>
        <p:spPr>
          <a:xfrm>
            <a:off x="2861809" y="59916"/>
            <a:ext cx="3995936" cy="3617274"/>
          </a:xfrm>
        </p:spPr>
      </p:pic>
      <p:pic>
        <p:nvPicPr>
          <p:cNvPr id="5" name="4 Imagen" descr="toallitas-femeninas-ecologicas-de-tela_MLA-F-2986184021_082012.jpg"/>
          <p:cNvPicPr>
            <a:picLocks noChangeAspect="1"/>
          </p:cNvPicPr>
          <p:nvPr/>
        </p:nvPicPr>
        <p:blipFill>
          <a:blip r:embed="rId4" cstate="print"/>
          <a:stretch>
            <a:fillRect/>
          </a:stretch>
        </p:blipFill>
        <p:spPr>
          <a:xfrm>
            <a:off x="7043936" y="-29958"/>
            <a:ext cx="5148064" cy="3677189"/>
          </a:xfrm>
          <a:prstGeom prst="rect">
            <a:avLst/>
          </a:prstGeom>
        </p:spPr>
      </p:pic>
      <p:pic>
        <p:nvPicPr>
          <p:cNvPr id="6" name="5 Imagen" descr="images (1).jpg"/>
          <p:cNvPicPr>
            <a:picLocks noChangeAspect="1"/>
          </p:cNvPicPr>
          <p:nvPr/>
        </p:nvPicPr>
        <p:blipFill>
          <a:blip r:embed="rId5" cstate="print"/>
          <a:stretch>
            <a:fillRect/>
          </a:stretch>
        </p:blipFill>
        <p:spPr>
          <a:xfrm>
            <a:off x="2916705" y="3733505"/>
            <a:ext cx="3941040" cy="3212976"/>
          </a:xfrm>
          <a:prstGeom prst="rect">
            <a:avLst/>
          </a:prstGeom>
        </p:spPr>
      </p:pic>
      <p:pic>
        <p:nvPicPr>
          <p:cNvPr id="7" name="6 Imagen" descr="3458363215_decda2ed10_o.jpg"/>
          <p:cNvPicPr>
            <a:picLocks noChangeAspect="1"/>
          </p:cNvPicPr>
          <p:nvPr/>
        </p:nvPicPr>
        <p:blipFill>
          <a:blip r:embed="rId6" cstate="print"/>
          <a:stretch>
            <a:fillRect/>
          </a:stretch>
        </p:blipFill>
        <p:spPr>
          <a:xfrm>
            <a:off x="6850940" y="3677190"/>
            <a:ext cx="5220072" cy="3239332"/>
          </a:xfrm>
          <a:prstGeom prst="rect">
            <a:avLst/>
          </a:prstGeom>
        </p:spPr>
      </p:pic>
      <p:sp>
        <p:nvSpPr>
          <p:cNvPr id="3" name="CuadroTexto 2"/>
          <p:cNvSpPr txBox="1"/>
          <p:nvPr/>
        </p:nvSpPr>
        <p:spPr>
          <a:xfrm>
            <a:off x="1" y="228600"/>
            <a:ext cx="2861808" cy="2677656"/>
          </a:xfrm>
          <a:prstGeom prst="rect">
            <a:avLst/>
          </a:prstGeom>
          <a:noFill/>
        </p:spPr>
        <p:txBody>
          <a:bodyPr wrap="square" rtlCol="0">
            <a:spAutoFit/>
          </a:bodyPr>
          <a:lstStyle/>
          <a:p>
            <a:r>
              <a:rPr lang="es-CL" sz="2800" b="1" dirty="0" smtClean="0"/>
              <a:t>Alternativas con menos impacto ambiental para la recolección de nuestra menstruación.</a:t>
            </a:r>
            <a:endParaRPr lang="es-CL" sz="2800" b="1" dirty="0"/>
          </a:p>
        </p:txBody>
      </p:sp>
    </p:spTree>
    <p:extLst>
      <p:ext uri="{BB962C8B-B14F-4D97-AF65-F5344CB8AC3E}">
        <p14:creationId xmlns:p14="http://schemas.microsoft.com/office/powerpoint/2010/main" val="362615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0"/>
            <a:ext cx="10094843" cy="6755141"/>
          </a:xfrm>
        </p:spPr>
      </p:pic>
    </p:spTree>
    <p:extLst>
      <p:ext uri="{BB962C8B-B14F-4D97-AF65-F5344CB8AC3E}">
        <p14:creationId xmlns:p14="http://schemas.microsoft.com/office/powerpoint/2010/main" val="316178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2065" y="0"/>
            <a:ext cx="5959935" cy="6858000"/>
          </a:xfrm>
          <a:prstGeom prst="rect">
            <a:avLst/>
          </a:prstGeom>
        </p:spPr>
      </p:pic>
      <p:sp>
        <p:nvSpPr>
          <p:cNvPr id="3" name="Marcador de contenido 2"/>
          <p:cNvSpPr>
            <a:spLocks noGrp="1"/>
          </p:cNvSpPr>
          <p:nvPr>
            <p:ph idx="1"/>
          </p:nvPr>
        </p:nvSpPr>
        <p:spPr>
          <a:xfrm>
            <a:off x="0" y="0"/>
            <a:ext cx="5460642" cy="6858000"/>
          </a:xfrm>
        </p:spPr>
        <p:txBody>
          <a:bodyPr>
            <a:normAutofit fontScale="77500" lnSpcReduction="20000"/>
          </a:bodyPr>
          <a:lstStyle/>
          <a:p>
            <a:endParaRPr lang="es-CL" sz="2600" b="1" dirty="0" smtClean="0">
              <a:solidFill>
                <a:schemeClr val="tx2"/>
              </a:solidFill>
              <a:latin typeface="High Tower Text" panose="02040502050506030303" pitchFamily="18" charset="0"/>
            </a:endParaRPr>
          </a:p>
          <a:p>
            <a:r>
              <a:rPr lang="es-CL" sz="2600" b="1" dirty="0" smtClean="0">
                <a:solidFill>
                  <a:srgbClr val="FFC000"/>
                </a:solidFill>
                <a:latin typeface="High Tower Text" panose="02040502050506030303" pitchFamily="18" charset="0"/>
              </a:rPr>
              <a:t>“En </a:t>
            </a:r>
            <a:r>
              <a:rPr lang="es-CL" sz="2600" b="1" dirty="0">
                <a:solidFill>
                  <a:srgbClr val="FFC000"/>
                </a:solidFill>
                <a:latin typeface="High Tower Text" panose="02040502050506030303" pitchFamily="18" charset="0"/>
              </a:rPr>
              <a:t>una época en la que se estaba comenzando a adorar la Razón y a disociar lo humano de lo corpóreo, los animales fueron también sujetos a una drástica devaluación —reducidos a simples bestias, al «Otro» excesivo— símbolos perennes de lo peor de los instintos humanos. Pero el excedente de presencias </a:t>
            </a:r>
            <a:r>
              <a:rPr lang="es-CL" sz="2600" b="1" dirty="0" smtClean="0">
                <a:solidFill>
                  <a:srgbClr val="FFC000"/>
                </a:solidFill>
                <a:latin typeface="High Tower Text" panose="02040502050506030303" pitchFamily="18" charset="0"/>
              </a:rPr>
              <a:t>animales </a:t>
            </a:r>
            <a:r>
              <a:rPr lang="es-CL" sz="2600" b="1" dirty="0">
                <a:solidFill>
                  <a:srgbClr val="FFC000"/>
                </a:solidFill>
                <a:latin typeface="High Tower Text" panose="02040502050506030303" pitchFamily="18" charset="0"/>
              </a:rPr>
              <a:t>en las vidas de las brujas sugiere también que las mujeres se encontraban en un cruce de caminos (resbaladizo) entre los hombres y los animales y que no sólo la sexualidad femenina, sino también la sexualidad como tal, se asemejaba a lo animal. Para sellar esta ecuación, las brujas fueron con frecuencia acusadas de cambiar de forma y tomar apariencia animal, siendo el sapo, el animal al que se hacía referencia más comúnmente; el sapo, en tanto símbolo de la vagina, sintetizaba la sexualidad, la bestialidad y el mal. La caza de brujas condenó la sexualidad femenina como la fuente de todo mal, pero también fue el principal vehículo para llevar a cabo una amplia reestructuración de la vida sexual que, ajustada a la nueva disciplina capitalista del trabajo, criminalizaba cualquier actividad sexual que amenazara la procreación, la transmisión de la propiedad dentro de la familia o restara tiempo y energías al trabajo</a:t>
            </a:r>
            <a:r>
              <a:rPr lang="es-CL" sz="2600" b="1" dirty="0" smtClean="0">
                <a:solidFill>
                  <a:srgbClr val="FFC000"/>
                </a:solidFill>
                <a:latin typeface="High Tower Text" panose="02040502050506030303" pitchFamily="18" charset="0"/>
              </a:rPr>
              <a:t>.” El Calibán y la bruja, Silvia </a:t>
            </a:r>
            <a:r>
              <a:rPr lang="es-CL" sz="2600" b="1" dirty="0" err="1" smtClean="0">
                <a:solidFill>
                  <a:srgbClr val="FFC000"/>
                </a:solidFill>
                <a:latin typeface="High Tower Text" panose="02040502050506030303" pitchFamily="18" charset="0"/>
              </a:rPr>
              <a:t>Federicci</a:t>
            </a:r>
            <a:endParaRPr lang="es-CL" sz="2600" b="1" dirty="0">
              <a:solidFill>
                <a:srgbClr val="FFC000"/>
              </a:solidFill>
              <a:latin typeface="High Tower Text" panose="02040502050506030303" pitchFamily="18" charset="0"/>
            </a:endParaRPr>
          </a:p>
          <a:p>
            <a:pPr marL="0" indent="0">
              <a:buNone/>
            </a:pPr>
            <a:endParaRPr lang="es-CL" dirty="0">
              <a:solidFill>
                <a:schemeClr val="tx1">
                  <a:lumMod val="50000"/>
                </a:schemeClr>
              </a:solidFill>
              <a:effectLst>
                <a:outerShdw blurRad="38100" dist="38100" dir="2700000" algn="tl">
                  <a:srgbClr val="000000">
                    <a:alpha val="43137"/>
                  </a:srgbClr>
                </a:outerShdw>
              </a:effectLst>
            </a:endParaRPr>
          </a:p>
          <a:p>
            <a:endParaRPr lang="es-CL" dirty="0" smtClean="0">
              <a:solidFill>
                <a:schemeClr val="tx1">
                  <a:lumMod val="50000"/>
                </a:schemeClr>
              </a:solidFill>
              <a:effectLst>
                <a:outerShdw blurRad="38100" dist="38100" dir="2700000" algn="tl">
                  <a:srgbClr val="000000">
                    <a:alpha val="43137"/>
                  </a:srgbClr>
                </a:outerShdw>
              </a:effectLst>
            </a:endParaRPr>
          </a:p>
          <a:p>
            <a:endParaRPr lang="es-CL" dirty="0"/>
          </a:p>
          <a:p>
            <a:endParaRPr lang="es-CL" dirty="0" smtClean="0"/>
          </a:p>
        </p:txBody>
      </p:sp>
    </p:spTree>
    <p:extLst>
      <p:ext uri="{BB962C8B-B14F-4D97-AF65-F5344CB8AC3E}">
        <p14:creationId xmlns:p14="http://schemas.microsoft.com/office/powerpoint/2010/main" val="239266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pic>
        <p:nvPicPr>
          <p:cNvPr id="6" name="5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7568" y="39540"/>
            <a:ext cx="7992888" cy="6818460"/>
          </a:xfrm>
        </p:spPr>
      </p:pic>
    </p:spTree>
    <p:extLst>
      <p:ext uri="{BB962C8B-B14F-4D97-AF65-F5344CB8AC3E}">
        <p14:creationId xmlns:p14="http://schemas.microsoft.com/office/powerpoint/2010/main" val="117141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7568" y="404664"/>
            <a:ext cx="7812360" cy="5976664"/>
          </a:xfrm>
        </p:spPr>
      </p:pic>
      <p:sp>
        <p:nvSpPr>
          <p:cNvPr id="5" name="4 CuadroTexto"/>
          <p:cNvSpPr txBox="1"/>
          <p:nvPr/>
        </p:nvSpPr>
        <p:spPr>
          <a:xfrm>
            <a:off x="1703512" y="5445224"/>
            <a:ext cx="8784976" cy="707886"/>
          </a:xfrm>
          <a:prstGeom prst="rect">
            <a:avLst/>
          </a:prstGeom>
          <a:noFill/>
        </p:spPr>
        <p:txBody>
          <a:bodyPr wrap="square" rtlCol="0">
            <a:spAutoFit/>
          </a:bodyPr>
          <a:lstStyle/>
          <a:p>
            <a:r>
              <a:rPr lang="es-CL" sz="4000" b="1" dirty="0">
                <a:solidFill>
                  <a:srgbClr val="EB15D2"/>
                </a:solidFill>
                <a:effectLst>
                  <a:outerShdw blurRad="38100" dist="38100" dir="2700000" algn="tl">
                    <a:srgbClr val="000000">
                      <a:alpha val="43137"/>
                    </a:srgbClr>
                  </a:outerShdw>
                </a:effectLst>
                <a:latin typeface="Calligraphic" pitchFamily="2" charset="0"/>
              </a:rPr>
              <a:t>Autoconocimiento con </a:t>
            </a:r>
            <a:r>
              <a:rPr lang="es-CL" sz="4000" b="1" dirty="0" err="1">
                <a:solidFill>
                  <a:srgbClr val="EB15D2"/>
                </a:solidFill>
                <a:effectLst>
                  <a:outerShdw blurRad="38100" dist="38100" dir="2700000" algn="tl">
                    <a:srgbClr val="000000">
                      <a:alpha val="43137"/>
                    </a:srgbClr>
                  </a:outerShdw>
                </a:effectLst>
                <a:latin typeface="Calligraphic" pitchFamily="2" charset="0"/>
              </a:rPr>
              <a:t>lxs</a:t>
            </a:r>
            <a:r>
              <a:rPr lang="es-CL" sz="4000" b="1" dirty="0">
                <a:solidFill>
                  <a:srgbClr val="EB15D2"/>
                </a:solidFill>
                <a:effectLst>
                  <a:outerShdw blurRad="38100" dist="38100" dir="2700000" algn="tl">
                    <a:srgbClr val="000000">
                      <a:alpha val="43137"/>
                    </a:srgbClr>
                  </a:outerShdw>
                </a:effectLst>
                <a:latin typeface="Calligraphic" pitchFamily="2" charset="0"/>
              </a:rPr>
              <a:t> compas</a:t>
            </a:r>
            <a:endParaRPr lang="es-CL" sz="4000" b="1" dirty="0">
              <a:solidFill>
                <a:srgbClr val="EB15D2"/>
              </a:solidFill>
              <a:effectLst>
                <a:outerShdw blurRad="38100" dist="38100" dir="2700000" algn="tl">
                  <a:srgbClr val="000000">
                    <a:alpha val="43137"/>
                  </a:srgbClr>
                </a:outerShdw>
              </a:effectLst>
              <a:latin typeface="Calligraphic" pitchFamily="2" charset="0"/>
            </a:endParaRPr>
          </a:p>
        </p:txBody>
      </p:sp>
    </p:spTree>
    <p:extLst>
      <p:ext uri="{BB962C8B-B14F-4D97-AF65-F5344CB8AC3E}">
        <p14:creationId xmlns:p14="http://schemas.microsoft.com/office/powerpoint/2010/main" val="330640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4 CuadroTexto"/>
          <p:cNvSpPr txBox="1"/>
          <p:nvPr/>
        </p:nvSpPr>
        <p:spPr>
          <a:xfrm>
            <a:off x="2351584" y="980729"/>
            <a:ext cx="4896544" cy="1323439"/>
          </a:xfrm>
          <a:prstGeom prst="rect">
            <a:avLst/>
          </a:prstGeom>
          <a:noFill/>
        </p:spPr>
        <p:txBody>
          <a:bodyPr wrap="square" rtlCol="0">
            <a:spAutoFit/>
          </a:bodyPr>
          <a:lstStyle/>
          <a:p>
            <a:r>
              <a:rPr lang="es-CL" sz="4000" dirty="0">
                <a:solidFill>
                  <a:srgbClr val="FFFF00"/>
                </a:solidFill>
                <a:latin typeface="Calligraphic" pitchFamily="2" charset="0"/>
              </a:rPr>
              <a:t>Conocer las hierbas que nos acompañan</a:t>
            </a:r>
            <a:endParaRPr lang="es-CL" sz="4000" dirty="0">
              <a:solidFill>
                <a:srgbClr val="FFFF00"/>
              </a:solidFill>
              <a:latin typeface="Calligraphic" pitchFamily="2" charset="0"/>
            </a:endParaRPr>
          </a:p>
        </p:txBody>
      </p:sp>
    </p:spTree>
    <p:extLst>
      <p:ext uri="{BB962C8B-B14F-4D97-AF65-F5344CB8AC3E}">
        <p14:creationId xmlns:p14="http://schemas.microsoft.com/office/powerpoint/2010/main" val="363169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2000" b="-33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t>Uso de las plantas locales para la sanación del útero</a:t>
            </a:r>
            <a:endParaRPr lang="es-CL" dirty="0"/>
          </a:p>
        </p:txBody>
      </p:sp>
      <p:sp>
        <p:nvSpPr>
          <p:cNvPr id="3" name="2 Marcador de contenido"/>
          <p:cNvSpPr>
            <a:spLocks noGrp="1"/>
          </p:cNvSpPr>
          <p:nvPr>
            <p:ph idx="1"/>
          </p:nvPr>
        </p:nvSpPr>
        <p:spPr/>
        <p:txBody>
          <a:bodyPr/>
          <a:lstStyle/>
          <a:p>
            <a:r>
              <a:rPr lang="es-CL" dirty="0" smtClean="0"/>
              <a:t>Las plantas pueden ayudarnos a equilibrar nuestro cuerpo.</a:t>
            </a:r>
          </a:p>
          <a:p>
            <a:r>
              <a:rPr lang="es-CL" dirty="0" smtClean="0"/>
              <a:t>La importancia de mantener viva la tradición.</a:t>
            </a:r>
          </a:p>
          <a:p>
            <a:r>
              <a:rPr lang="es-CL" dirty="0" smtClean="0"/>
              <a:t>Buscar, cultivar, cosechar y respetar.</a:t>
            </a:r>
          </a:p>
          <a:p>
            <a:endParaRPr lang="es-CL"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32000" b="-19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78971" y="-261257"/>
            <a:ext cx="10058400" cy="1188720"/>
          </a:xfrm>
        </p:spPr>
        <p:txBody>
          <a:bodyPr/>
          <a:lstStyle/>
          <a:p>
            <a:r>
              <a:rPr lang="es-CL" dirty="0" err="1" smtClean="0"/>
              <a:t>Candiasis</a:t>
            </a:r>
            <a:r>
              <a:rPr lang="es-CL" dirty="0" smtClean="0"/>
              <a:t> o cándida</a:t>
            </a:r>
            <a:endParaRPr lang="es-CL" dirty="0"/>
          </a:p>
        </p:txBody>
      </p:sp>
      <p:pic>
        <p:nvPicPr>
          <p:cNvPr id="5" name="Marcador de contenido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1256" y="1684275"/>
            <a:ext cx="2794682" cy="4050848"/>
          </a:xfrm>
        </p:spPr>
      </p:pic>
      <p:pic>
        <p:nvPicPr>
          <p:cNvPr id="4" name="3 Imagen" descr="candidas.jpg"/>
          <p:cNvPicPr>
            <a:picLocks noChangeAspect="1"/>
          </p:cNvPicPr>
          <p:nvPr/>
        </p:nvPicPr>
        <p:blipFill>
          <a:blip r:embed="rId4"/>
          <a:stretch>
            <a:fillRect/>
          </a:stretch>
        </p:blipFill>
        <p:spPr>
          <a:xfrm>
            <a:off x="7061068" y="3242201"/>
            <a:ext cx="3413760" cy="27249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32000" b="-19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313191"/>
            <a:ext cx="10058400" cy="1188720"/>
          </a:xfrm>
        </p:spPr>
        <p:txBody>
          <a:bodyPr/>
          <a:lstStyle/>
          <a:p>
            <a:r>
              <a:rPr lang="es-CL" dirty="0" smtClean="0"/>
              <a:t>Remedios naturales contra la </a:t>
            </a:r>
            <a:r>
              <a:rPr lang="es-CL" dirty="0" smtClean="0"/>
              <a:t>cándida</a:t>
            </a:r>
            <a:endParaRPr lang="es-CL" dirty="0"/>
          </a:p>
        </p:txBody>
      </p:sp>
      <p:sp>
        <p:nvSpPr>
          <p:cNvPr id="3" name="2 Marcador de contenido"/>
          <p:cNvSpPr>
            <a:spLocks noGrp="1"/>
          </p:cNvSpPr>
          <p:nvPr>
            <p:ph idx="1"/>
          </p:nvPr>
        </p:nvSpPr>
        <p:spPr>
          <a:xfrm>
            <a:off x="182879" y="1005840"/>
            <a:ext cx="11782697" cy="5577840"/>
          </a:xfrm>
        </p:spPr>
        <p:txBody>
          <a:bodyPr numCol="2">
            <a:normAutofit fontScale="47500" lnSpcReduction="20000"/>
          </a:bodyPr>
          <a:lstStyle/>
          <a:p>
            <a:pPr>
              <a:lnSpc>
                <a:spcPct val="100000"/>
              </a:lnSpc>
            </a:pPr>
            <a:r>
              <a:rPr lang="es-CL" sz="4400" dirty="0" smtClean="0">
                <a:solidFill>
                  <a:schemeClr val="tx2"/>
                </a:solidFill>
                <a:latin typeface="Garamond" pitchFamily="18" charset="0"/>
              </a:rPr>
              <a:t>Lavar la ropa interior con agua caliente, en lo posible planchar.</a:t>
            </a:r>
          </a:p>
          <a:p>
            <a:pPr>
              <a:lnSpc>
                <a:spcPct val="100000"/>
              </a:lnSpc>
            </a:pPr>
            <a:r>
              <a:rPr lang="es-CL" sz="4400" dirty="0" smtClean="0">
                <a:solidFill>
                  <a:schemeClr val="tx2"/>
                </a:solidFill>
                <a:latin typeface="Garamond" pitchFamily="18" charset="0"/>
              </a:rPr>
              <a:t>Hacer vahos vaginales con caléndula, tomillo y/o yerba del platero x cinco días.</a:t>
            </a:r>
          </a:p>
          <a:p>
            <a:pPr>
              <a:lnSpc>
                <a:spcPct val="100000"/>
              </a:lnSpc>
            </a:pPr>
            <a:r>
              <a:rPr lang="es-CL" sz="4400" dirty="0" smtClean="0">
                <a:solidFill>
                  <a:schemeClr val="tx2"/>
                </a:solidFill>
                <a:latin typeface="Garamond" pitchFamily="18" charset="0"/>
              </a:rPr>
              <a:t>Lavar el área genital (baños de asiento) con una 2 cucharadita de vinagre de manzana en una taza de agua. 1 paquete de hojas de nogal y 1 paquete de matico se hacen lavado con el agua.</a:t>
            </a:r>
          </a:p>
          <a:p>
            <a:pPr>
              <a:lnSpc>
                <a:spcPct val="100000"/>
              </a:lnSpc>
            </a:pPr>
            <a:r>
              <a:rPr lang="es-CL" sz="4400" dirty="0" smtClean="0">
                <a:solidFill>
                  <a:schemeClr val="tx2"/>
                </a:solidFill>
                <a:latin typeface="Garamond" pitchFamily="18" charset="0"/>
              </a:rPr>
              <a:t>Infusión:</a:t>
            </a:r>
          </a:p>
          <a:p>
            <a:pPr>
              <a:lnSpc>
                <a:spcPct val="100000"/>
              </a:lnSpc>
            </a:pPr>
            <a:r>
              <a:rPr lang="es-CL" sz="4400" dirty="0" smtClean="0">
                <a:solidFill>
                  <a:schemeClr val="tx2"/>
                </a:solidFill>
                <a:latin typeface="Garamond" pitchFamily="18" charset="0"/>
              </a:rPr>
              <a:t>10 grs. </a:t>
            </a:r>
            <a:r>
              <a:rPr lang="es-CL" sz="4400" dirty="0" smtClean="0">
                <a:solidFill>
                  <a:schemeClr val="tx2"/>
                </a:solidFill>
                <a:latin typeface="Garamond" pitchFamily="18" charset="0"/>
              </a:rPr>
              <a:t>de </a:t>
            </a:r>
            <a:r>
              <a:rPr lang="es-CL" sz="4400" dirty="0" smtClean="0">
                <a:solidFill>
                  <a:schemeClr val="tx2"/>
                </a:solidFill>
                <a:latin typeface="Garamond" pitchFamily="18" charset="0"/>
              </a:rPr>
              <a:t>sanguinaria, 10 grs. de gramos de pichi romero y 10 grs. </a:t>
            </a:r>
            <a:r>
              <a:rPr lang="es-CL" sz="4400" dirty="0" smtClean="0">
                <a:solidFill>
                  <a:schemeClr val="tx2"/>
                </a:solidFill>
                <a:latin typeface="Garamond" pitchFamily="18" charset="0"/>
              </a:rPr>
              <a:t>de </a:t>
            </a:r>
            <a:r>
              <a:rPr lang="es-CL" sz="4400" dirty="0" smtClean="0">
                <a:solidFill>
                  <a:schemeClr val="tx2"/>
                </a:solidFill>
                <a:latin typeface="Garamond" pitchFamily="18" charset="0"/>
              </a:rPr>
              <a:t>hierba del platero. Todo esto en 2 litro de agua y tomar en abundancia.</a:t>
            </a:r>
          </a:p>
          <a:p>
            <a:pPr>
              <a:lnSpc>
                <a:spcPct val="100000"/>
              </a:lnSpc>
            </a:pPr>
            <a:r>
              <a:rPr lang="es-CL" sz="4400" dirty="0" smtClean="0">
                <a:solidFill>
                  <a:schemeClr val="tx2"/>
                </a:solidFill>
                <a:latin typeface="Garamond" pitchFamily="18" charset="0"/>
              </a:rPr>
              <a:t>Un diente de ajo, este diente debe ser pelado con los dedos con mucho cuidado de no romper la piel del ajo. Remojar en aceite de almendras, oliva o maravilla (prensada en frío, no transgénico) e introducir en la vagina. En una crisis cambiar el ajo 3 veces al día. Luego hacerlo 2 veces al día mientras dure la cándida.</a:t>
            </a:r>
          </a:p>
          <a:p>
            <a:pPr>
              <a:lnSpc>
                <a:spcPct val="100000"/>
              </a:lnSpc>
            </a:pPr>
            <a:r>
              <a:rPr lang="es-CL" sz="4400" dirty="0" smtClean="0">
                <a:solidFill>
                  <a:schemeClr val="tx2"/>
                </a:solidFill>
                <a:latin typeface="Garamond" pitchFamily="18" charset="0"/>
              </a:rPr>
              <a:t>Yogurt de pajarito o </a:t>
            </a:r>
            <a:r>
              <a:rPr lang="es-CL" sz="4400" dirty="0" err="1" smtClean="0">
                <a:solidFill>
                  <a:schemeClr val="tx2"/>
                </a:solidFill>
                <a:latin typeface="Garamond" pitchFamily="18" charset="0"/>
              </a:rPr>
              <a:t>kefir</a:t>
            </a:r>
            <a:r>
              <a:rPr lang="es-CL" sz="4400" dirty="0" smtClean="0">
                <a:solidFill>
                  <a:schemeClr val="tx2"/>
                </a:solidFill>
                <a:latin typeface="Garamond" pitchFamily="18" charset="0"/>
              </a:rPr>
              <a:t>, con una jeringa sin aguja introducir en la vagina, recostada, dejar que escurra durante la noche, hacerlo por diez días 1 vez cada noche.</a:t>
            </a:r>
          </a:p>
          <a:p>
            <a:pPr>
              <a:lnSpc>
                <a:spcPct val="100000"/>
              </a:lnSpc>
            </a:pPr>
            <a:r>
              <a:rPr lang="es-CL" sz="4400" dirty="0" smtClean="0">
                <a:solidFill>
                  <a:schemeClr val="tx2"/>
                </a:solidFill>
                <a:latin typeface="Garamond" pitchFamily="18" charset="0"/>
              </a:rPr>
              <a:t>Con un puñado de pétalos de rosas hervidos en 1 litro de agua. Mezclar una descarga con la jeringa con 20 gotas de tintura madre de ajo. Hacer en un principio 2 veces al día y después 1 vez por 10 días.</a:t>
            </a:r>
          </a:p>
          <a:p>
            <a:pPr>
              <a:lnSpc>
                <a:spcPct val="100000"/>
              </a:lnSpc>
            </a:pPr>
            <a:r>
              <a:rPr lang="es-CL" sz="4400" dirty="0" smtClean="0">
                <a:solidFill>
                  <a:schemeClr val="tx2"/>
                </a:solidFill>
                <a:latin typeface="Garamond" pitchFamily="18" charset="0"/>
              </a:rPr>
              <a:t>Cambiar la alimentación dejando fuera carbohidratos refinados y azúcares refinadas. </a:t>
            </a:r>
          </a:p>
          <a:p>
            <a:endParaRPr lang="es-CL" dirty="0" smtClean="0"/>
          </a:p>
          <a:p>
            <a:endParaRPr lang="es-CL" dirty="0"/>
          </a:p>
        </p:txBody>
      </p:sp>
    </p:spTree>
    <p:extLst>
      <p:ext uri="{BB962C8B-B14F-4D97-AF65-F5344CB8AC3E}">
        <p14:creationId xmlns:p14="http://schemas.microsoft.com/office/powerpoint/2010/main" val="368844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32000" b="-19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35280" y="-352379"/>
            <a:ext cx="10058400" cy="1188720"/>
          </a:xfrm>
        </p:spPr>
        <p:txBody>
          <a:bodyPr/>
          <a:lstStyle/>
          <a:p>
            <a:r>
              <a:rPr lang="es-CL" dirty="0" err="1" smtClean="0"/>
              <a:t>Triconomas</a:t>
            </a:r>
            <a:r>
              <a:rPr lang="es-CL" dirty="0" smtClean="0"/>
              <a:t>  y </a:t>
            </a:r>
            <a:r>
              <a:rPr lang="es-CL" dirty="0" err="1" smtClean="0"/>
              <a:t>Gardnerella</a:t>
            </a:r>
            <a:endParaRPr lang="es-CL" dirty="0"/>
          </a:p>
        </p:txBody>
      </p:sp>
      <p:pic>
        <p:nvPicPr>
          <p:cNvPr id="5" name="2 Imagen" descr="Vaginitis por Trichomonas.JPG"/>
          <p:cNvPicPr>
            <a:picLocks noGrp="1" noChangeAspect="1"/>
          </p:cNvPicPr>
          <p:nvPr>
            <p:ph idx="1"/>
          </p:nvPr>
        </p:nvPicPr>
        <p:blipFill>
          <a:blip r:embed="rId3"/>
          <a:stretch>
            <a:fillRect/>
          </a:stretch>
        </p:blipFill>
        <p:spPr>
          <a:xfrm>
            <a:off x="198673" y="2623931"/>
            <a:ext cx="4430856" cy="3323142"/>
          </a:xfrm>
          <a:prstGeom prst="rect">
            <a:avLst/>
          </a:prstGeom>
        </p:spPr>
      </p:pic>
      <p:pic>
        <p:nvPicPr>
          <p:cNvPr id="7" name="1 Imagen" descr="cervix tricomas.png"/>
          <p:cNvPicPr>
            <a:picLocks noChangeAspect="1"/>
          </p:cNvPicPr>
          <p:nvPr/>
        </p:nvPicPr>
        <p:blipFill>
          <a:blip r:embed="rId4"/>
          <a:stretch>
            <a:fillRect/>
          </a:stretch>
        </p:blipFill>
        <p:spPr>
          <a:xfrm>
            <a:off x="5716172" y="1708161"/>
            <a:ext cx="4177085" cy="30692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32000" b="-19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35280" y="-352379"/>
            <a:ext cx="10058400" cy="1188720"/>
          </a:xfrm>
        </p:spPr>
        <p:txBody>
          <a:bodyPr/>
          <a:lstStyle/>
          <a:p>
            <a:r>
              <a:rPr lang="es-CL" dirty="0" err="1" smtClean="0"/>
              <a:t>Triconomas</a:t>
            </a:r>
            <a:r>
              <a:rPr lang="es-CL" dirty="0" smtClean="0"/>
              <a:t>  y </a:t>
            </a:r>
            <a:r>
              <a:rPr lang="es-CL" dirty="0" err="1" smtClean="0"/>
              <a:t>Gardnerella</a:t>
            </a:r>
            <a:endParaRPr lang="es-CL" dirty="0"/>
          </a:p>
        </p:txBody>
      </p:sp>
      <p:sp>
        <p:nvSpPr>
          <p:cNvPr id="3" name="2 Marcador de contenido"/>
          <p:cNvSpPr>
            <a:spLocks noGrp="1"/>
          </p:cNvSpPr>
          <p:nvPr>
            <p:ph idx="1"/>
          </p:nvPr>
        </p:nvSpPr>
        <p:spPr>
          <a:xfrm>
            <a:off x="156753" y="809897"/>
            <a:ext cx="11861075" cy="5878286"/>
          </a:xfrm>
        </p:spPr>
        <p:txBody>
          <a:bodyPr numCol="2">
            <a:normAutofit/>
          </a:bodyPr>
          <a:lstStyle/>
          <a:p>
            <a:pPr fontAlgn="base"/>
            <a:r>
              <a:rPr lang="es-CL" dirty="0" smtClean="0">
                <a:solidFill>
                  <a:schemeClr val="tx2"/>
                </a:solidFill>
                <a:latin typeface="Garamond" pitchFamily="18" charset="0"/>
              </a:rPr>
              <a:t>El </a:t>
            </a:r>
            <a:r>
              <a:rPr lang="es-CL" dirty="0" err="1" smtClean="0">
                <a:solidFill>
                  <a:schemeClr val="tx2"/>
                </a:solidFill>
                <a:latin typeface="Garamond" pitchFamily="18" charset="0"/>
              </a:rPr>
              <a:t>triconomas</a:t>
            </a:r>
            <a:r>
              <a:rPr lang="es-CL" dirty="0" smtClean="0">
                <a:solidFill>
                  <a:schemeClr val="tx2"/>
                </a:solidFill>
                <a:latin typeface="Garamond" pitchFamily="18" charset="0"/>
              </a:rPr>
              <a:t> es un organismo parasitario unicelular, a menudo transmitido durante el contacto sexual o por condiciones húmedas, que aparece frecuentemente después de la menstruación.</a:t>
            </a:r>
          </a:p>
          <a:p>
            <a:pPr fontAlgn="base"/>
            <a:r>
              <a:rPr lang="es-CL" dirty="0" smtClean="0">
                <a:solidFill>
                  <a:schemeClr val="tx2"/>
                </a:solidFill>
                <a:latin typeface="Garamond" pitchFamily="18" charset="0"/>
              </a:rPr>
              <a:t>La </a:t>
            </a:r>
            <a:r>
              <a:rPr lang="es-CL" dirty="0" err="1" smtClean="0">
                <a:solidFill>
                  <a:schemeClr val="tx2"/>
                </a:solidFill>
                <a:latin typeface="Garamond" pitchFamily="18" charset="0"/>
              </a:rPr>
              <a:t>gardnerella</a:t>
            </a:r>
            <a:r>
              <a:rPr lang="es-CL" dirty="0" smtClean="0">
                <a:solidFill>
                  <a:schemeClr val="tx2"/>
                </a:solidFill>
                <a:latin typeface="Garamond" pitchFamily="18" charset="0"/>
              </a:rPr>
              <a:t>: es la culpable de la </a:t>
            </a:r>
            <a:r>
              <a:rPr lang="es-CL" dirty="0" err="1" smtClean="0">
                <a:solidFill>
                  <a:schemeClr val="tx2"/>
                </a:solidFill>
                <a:latin typeface="Garamond" pitchFamily="18" charset="0"/>
              </a:rPr>
              <a:t>vaginosis</a:t>
            </a:r>
            <a:r>
              <a:rPr lang="es-CL" dirty="0" smtClean="0">
                <a:solidFill>
                  <a:schemeClr val="tx2"/>
                </a:solidFill>
                <a:latin typeface="Garamond" pitchFamily="18" charset="0"/>
              </a:rPr>
              <a:t> bacteriana y se produce por una sobrepoblación en el fluido vaginal y el decaimiento de los </a:t>
            </a:r>
            <a:r>
              <a:rPr lang="es-CL" dirty="0" err="1" smtClean="0">
                <a:solidFill>
                  <a:schemeClr val="tx2"/>
                </a:solidFill>
                <a:latin typeface="Garamond" pitchFamily="18" charset="0"/>
              </a:rPr>
              <a:t>lactobacillos</a:t>
            </a:r>
            <a:r>
              <a:rPr lang="es-CL" dirty="0" smtClean="0">
                <a:solidFill>
                  <a:schemeClr val="tx2"/>
                </a:solidFill>
                <a:latin typeface="Garamond" pitchFamily="18" charset="0"/>
              </a:rPr>
              <a:t> de la vagina</a:t>
            </a:r>
          </a:p>
          <a:p>
            <a:pPr fontAlgn="base"/>
            <a:r>
              <a:rPr lang="es-CL" dirty="0" smtClean="0">
                <a:solidFill>
                  <a:schemeClr val="tx2"/>
                </a:solidFill>
                <a:latin typeface="Garamond" pitchFamily="18" charset="0"/>
              </a:rPr>
              <a:t>Síntomas: Abundante descargar amarillenta y/o verde, desagradable olor a pescado, comezón. Pequeños puntos rojos en las paredes vaginales y en la cérvix (visibles mediante un especulo). Secreciones de tipo hilo, algunas veces espumoso, irritación alrededor de la vulva y en la apertura de la vagina.</a:t>
            </a:r>
          </a:p>
          <a:p>
            <a:pPr fontAlgn="base"/>
            <a:r>
              <a:rPr lang="es-CL" dirty="0" smtClean="0">
                <a:solidFill>
                  <a:schemeClr val="tx2"/>
                </a:solidFill>
                <a:latin typeface="Garamond" pitchFamily="18" charset="0"/>
              </a:rPr>
              <a:t>Recomendaciones</a:t>
            </a:r>
          </a:p>
          <a:p>
            <a:pPr fontAlgn="base"/>
            <a:r>
              <a:rPr lang="es-CL" dirty="0" smtClean="0">
                <a:solidFill>
                  <a:schemeClr val="tx2"/>
                </a:solidFill>
                <a:latin typeface="Garamond" pitchFamily="18" charset="0"/>
              </a:rPr>
              <a:t>El ajo de la misma forma que en la cándida.</a:t>
            </a:r>
          </a:p>
          <a:p>
            <a:pPr fontAlgn="base"/>
            <a:r>
              <a:rPr lang="es-CL" dirty="0" smtClean="0">
                <a:solidFill>
                  <a:schemeClr val="tx2"/>
                </a:solidFill>
                <a:latin typeface="Garamond" pitchFamily="18" charset="0"/>
              </a:rPr>
              <a:t>Los hombres pueden beber infusiones de diente de ajo.</a:t>
            </a:r>
          </a:p>
          <a:p>
            <a:pPr fontAlgn="base"/>
            <a:r>
              <a:rPr lang="es-CL" dirty="0" smtClean="0">
                <a:solidFill>
                  <a:schemeClr val="tx2"/>
                </a:solidFill>
                <a:latin typeface="Garamond" pitchFamily="18" charset="0"/>
              </a:rPr>
              <a:t>Toma tabletas de raíz de </a:t>
            </a:r>
            <a:r>
              <a:rPr lang="es-CL" dirty="0" err="1" smtClean="0">
                <a:solidFill>
                  <a:schemeClr val="tx2"/>
                </a:solidFill>
                <a:latin typeface="Garamond" pitchFamily="18" charset="0"/>
              </a:rPr>
              <a:t>hidrastis</a:t>
            </a:r>
            <a:r>
              <a:rPr lang="es-CL" dirty="0" smtClean="0">
                <a:solidFill>
                  <a:schemeClr val="tx2"/>
                </a:solidFill>
                <a:latin typeface="Garamond" pitchFamily="18" charset="0"/>
              </a:rPr>
              <a:t> vía oral. Haz un tratamiento durante dos semanas. Acompáñalo con baños vaginales de la infusión una vez al día. Esto logrará librarte de la comezón. Reduce la frecuencia de los baños la segunda semana.</a:t>
            </a:r>
          </a:p>
        </p:txBody>
      </p:sp>
      <p:pic>
        <p:nvPicPr>
          <p:cNvPr id="4" name="3 Imagen" descr="tricomoniasis.jpg"/>
          <p:cNvPicPr>
            <a:picLocks noChangeAspect="1"/>
          </p:cNvPicPr>
          <p:nvPr/>
        </p:nvPicPr>
        <p:blipFill>
          <a:blip r:embed="rId3"/>
          <a:stretch>
            <a:fillRect/>
          </a:stretch>
        </p:blipFill>
        <p:spPr>
          <a:xfrm>
            <a:off x="8757619" y="4690135"/>
            <a:ext cx="2466975" cy="1847850"/>
          </a:xfrm>
          <a:prstGeom prst="rect">
            <a:avLst/>
          </a:prstGeom>
        </p:spPr>
      </p:pic>
    </p:spTree>
    <p:extLst>
      <p:ext uri="{BB962C8B-B14F-4D97-AF65-F5344CB8AC3E}">
        <p14:creationId xmlns:p14="http://schemas.microsoft.com/office/powerpoint/2010/main" val="34971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32000" b="-19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385630"/>
            <a:ext cx="10058400" cy="1188720"/>
          </a:xfrm>
        </p:spPr>
        <p:txBody>
          <a:bodyPr/>
          <a:lstStyle/>
          <a:p>
            <a:r>
              <a:rPr lang="es-CL" dirty="0" smtClean="0"/>
              <a:t>Papiloma humano y cáncer del cuello del útero</a:t>
            </a:r>
            <a:endParaRPr lang="es-CL" dirty="0"/>
          </a:p>
        </p:txBody>
      </p:sp>
      <p:sp>
        <p:nvSpPr>
          <p:cNvPr id="3" name="2 Marcador de contenido"/>
          <p:cNvSpPr>
            <a:spLocks noGrp="1"/>
          </p:cNvSpPr>
          <p:nvPr>
            <p:ph idx="1"/>
          </p:nvPr>
        </p:nvSpPr>
        <p:spPr>
          <a:xfrm>
            <a:off x="225631" y="843148"/>
            <a:ext cx="11768447" cy="5854535"/>
          </a:xfrm>
        </p:spPr>
        <p:txBody>
          <a:bodyPr numCol="2">
            <a:normAutofit/>
          </a:bodyPr>
          <a:lstStyle/>
          <a:p>
            <a:pPr algn="just"/>
            <a:endParaRPr lang="es-CL" dirty="0" smtClean="0">
              <a:solidFill>
                <a:schemeClr val="tx2"/>
              </a:solidFill>
            </a:endParaRPr>
          </a:p>
          <a:p>
            <a:pPr algn="just"/>
            <a:endParaRPr lang="es-CL" dirty="0" smtClean="0">
              <a:solidFill>
                <a:schemeClr val="tx2"/>
              </a:solidFill>
            </a:endParaRPr>
          </a:p>
          <a:p>
            <a:pPr algn="just"/>
            <a:endParaRPr lang="es-CL" dirty="0" smtClean="0">
              <a:solidFill>
                <a:schemeClr val="tx2"/>
              </a:solidFill>
            </a:endParaRPr>
          </a:p>
          <a:p>
            <a:pPr algn="just"/>
            <a:endParaRPr lang="es-CL" dirty="0" smtClean="0">
              <a:solidFill>
                <a:schemeClr val="tx2"/>
              </a:solidFill>
            </a:endParaRPr>
          </a:p>
          <a:p>
            <a:pPr algn="just"/>
            <a:endParaRPr lang="es-CL" dirty="0" smtClean="0">
              <a:solidFill>
                <a:schemeClr val="tx2"/>
              </a:solidFill>
            </a:endParaRPr>
          </a:p>
          <a:p>
            <a:pPr algn="just"/>
            <a:endParaRPr lang="es-CL" dirty="0" smtClean="0">
              <a:solidFill>
                <a:schemeClr val="tx2"/>
              </a:solidFill>
            </a:endParaRPr>
          </a:p>
          <a:p>
            <a:pPr algn="just"/>
            <a:endParaRPr lang="es-CL" dirty="0" smtClean="0">
              <a:solidFill>
                <a:schemeClr val="tx2"/>
              </a:solidFill>
            </a:endParaRPr>
          </a:p>
          <a:p>
            <a:endParaRPr lang="es-CL" dirty="0"/>
          </a:p>
        </p:txBody>
      </p:sp>
      <p:pic>
        <p:nvPicPr>
          <p:cNvPr id="4" name="3 Imagen" descr="papanicolau.jpg"/>
          <p:cNvPicPr>
            <a:picLocks noChangeAspect="1"/>
          </p:cNvPicPr>
          <p:nvPr/>
        </p:nvPicPr>
        <p:blipFill>
          <a:blip r:embed="rId3" cstate="print"/>
          <a:stretch>
            <a:fillRect/>
          </a:stretch>
        </p:blipFill>
        <p:spPr>
          <a:xfrm>
            <a:off x="7002483" y="1155782"/>
            <a:ext cx="4991595" cy="3912919"/>
          </a:xfrm>
          <a:prstGeom prst="rect">
            <a:avLst/>
          </a:prstGeom>
        </p:spPr>
      </p:pic>
      <p:sp>
        <p:nvSpPr>
          <p:cNvPr id="5" name="CuadroTexto 4"/>
          <p:cNvSpPr txBox="1"/>
          <p:nvPr/>
        </p:nvSpPr>
        <p:spPr>
          <a:xfrm>
            <a:off x="1" y="843148"/>
            <a:ext cx="7002482" cy="6417141"/>
          </a:xfrm>
          <a:prstGeom prst="rect">
            <a:avLst/>
          </a:prstGeom>
          <a:noFill/>
        </p:spPr>
        <p:txBody>
          <a:bodyPr wrap="square" rtlCol="0">
            <a:spAutoFit/>
          </a:bodyPr>
          <a:lstStyle/>
          <a:p>
            <a:pPr marL="228600" lvl="0" indent="-228600" algn="just">
              <a:lnSpc>
                <a:spcPct val="90000"/>
              </a:lnSpc>
              <a:spcBef>
                <a:spcPts val="1800"/>
              </a:spcBef>
              <a:buClr>
                <a:srgbClr val="D680A5"/>
              </a:buClr>
              <a:buSzPct val="90000"/>
              <a:buFont typeface="Arial" pitchFamily="34" charset="0"/>
              <a:buChar char="•"/>
            </a:pPr>
            <a:r>
              <a:rPr lang="es-CL" sz="2200" dirty="0">
                <a:solidFill>
                  <a:srgbClr val="000000"/>
                </a:solidFill>
              </a:rPr>
              <a:t>El cuello del útero (igual como el útero) representa la feminidad, la  matriz original y el hogar materno. Inhibo probablemente ciertas emociones referentes a mi hogar, mi familia o cualquier situación vinculada a ambos aspectos. Puedo sentirme culpable, rencoroso u odioso, pero no lo comento. El hogar suele representar un ideal por alcanzar, bien sea respecto de mi pareja o de mi familia. Puedo vivir grandes miedos, inseguridad o culpabilidad con la  idea que este hogar no se formará como lo quisiera, o bien que corre el riesgo de disolverse, lo cual representaría para mí un fracaso. Seguirá una desvalorización con relación a quien soy y lo que soy capaz de realizar. ¿Tengo yo miedo de volver a vivir en mi hogar el enjuiciamiento de un  fracaso que puede que tuve en el hogar en el cual crecí? Este tipo de cáncer está profundamente ligado a los principios del hogar nutricio, a mis actitudes y mis comportamientos con relación a éste. Acepto </a:t>
            </a:r>
            <a:r>
              <a:rPr lang="es-CL" sz="2200" dirty="0" smtClean="0">
                <a:solidFill>
                  <a:srgbClr val="000000"/>
                </a:solidFill>
              </a:rPr>
              <a:t> </a:t>
            </a:r>
            <a:r>
              <a:rPr lang="es-CL" sz="2200" dirty="0">
                <a:solidFill>
                  <a:srgbClr val="000000"/>
                </a:solidFill>
              </a:rPr>
              <a:t>mirar con otra mirada este hogar que es el mío!</a:t>
            </a:r>
          </a:p>
          <a:p>
            <a:pPr marL="228600" lvl="0" indent="-228600" algn="just">
              <a:lnSpc>
                <a:spcPct val="90000"/>
              </a:lnSpc>
              <a:spcBef>
                <a:spcPts val="1800"/>
              </a:spcBef>
              <a:buClr>
                <a:srgbClr val="D680A5"/>
              </a:buClr>
              <a:buSzPct val="90000"/>
              <a:buFont typeface="Arial" pitchFamily="34" charset="0"/>
              <a:buChar char="•"/>
            </a:pPr>
            <a:endParaRPr lang="es-CL" sz="2200"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298938"/>
            <a:ext cx="9440956" cy="6365631"/>
          </a:xfrm>
        </p:spPr>
      </p:pic>
    </p:spTree>
    <p:extLst>
      <p:ext uri="{BB962C8B-B14F-4D97-AF65-F5344CB8AC3E}">
        <p14:creationId xmlns:p14="http://schemas.microsoft.com/office/powerpoint/2010/main" val="28305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56042" cy="6879112"/>
          </a:xfrm>
          <a:prstGeom prst="rect">
            <a:avLst/>
          </a:prstGeom>
          <a:solidFill>
            <a:schemeClr val="tx2"/>
          </a:solidFill>
        </p:spPr>
      </p:pic>
      <p:sp>
        <p:nvSpPr>
          <p:cNvPr id="3" name="Marcador de contenido 2"/>
          <p:cNvSpPr>
            <a:spLocks noGrp="1"/>
          </p:cNvSpPr>
          <p:nvPr>
            <p:ph idx="1"/>
          </p:nvPr>
        </p:nvSpPr>
        <p:spPr>
          <a:xfrm>
            <a:off x="6615282" y="158262"/>
            <a:ext cx="5096071" cy="6954075"/>
          </a:xfrm>
        </p:spPr>
        <p:txBody>
          <a:bodyPr>
            <a:normAutofit lnSpcReduction="10000"/>
          </a:bodyPr>
          <a:lstStyle/>
          <a:p>
            <a:r>
              <a:rPr lang="es-CL" b="1" dirty="0" smtClean="0">
                <a:solidFill>
                  <a:schemeClr val="bg1"/>
                </a:solidFill>
                <a:latin typeface="Minion Pro Cond" panose="02040706060201020203" pitchFamily="18" charset="0"/>
              </a:rPr>
              <a:t>“Merchant </a:t>
            </a:r>
            <a:r>
              <a:rPr lang="es-CL" b="1" dirty="0">
                <a:solidFill>
                  <a:schemeClr val="bg1"/>
                </a:solidFill>
                <a:latin typeface="Minion Pro Cond" panose="02040706060201020203" pitchFamily="18" charset="0"/>
              </a:rPr>
              <a:t>considera que la raíz de la persecución de las brujas se encuentra en el cambio de paradigma provocado por la revolución científica, y en particular en el surgimiento de la filosofía mecanicista cartesiana. Según esta autora, este cambio reemplazó la cosmovisión orgánica que veía en la naturaleza, en las mujeres y en la tierra las madres protectoras, por otra que las degradaba a la categoría de «recursos permanentes», removiendo cualquier restricción ética a su explotación (Merchant, 1980: 127 y </a:t>
            </a:r>
            <a:r>
              <a:rPr lang="es-CL" b="1" dirty="0" err="1">
                <a:solidFill>
                  <a:schemeClr val="bg1"/>
                </a:solidFill>
                <a:latin typeface="Minion Pro Cond" panose="02040706060201020203" pitchFamily="18" charset="0"/>
              </a:rPr>
              <a:t>sg</a:t>
            </a:r>
            <a:r>
              <a:rPr lang="es-CL" b="1" dirty="0">
                <a:solidFill>
                  <a:schemeClr val="bg1"/>
                </a:solidFill>
                <a:latin typeface="Minion Pro Cond" panose="02040706060201020203" pitchFamily="18" charset="0"/>
              </a:rPr>
              <a:t>.). La mujer-bruja, sostiene Merchant, fue perseguida como la encarnación del «lado salvaje» de la naturaleza, de todo lo que en la naturaleza parecía alborotador, incontrolable y, por lo tanto, antagónico al proyecto asumido por la nueva ciencia</a:t>
            </a:r>
            <a:r>
              <a:rPr lang="es-CL" b="1" dirty="0" smtClean="0">
                <a:solidFill>
                  <a:schemeClr val="bg1"/>
                </a:solidFill>
                <a:latin typeface="Minion Pro Cond" panose="02040706060201020203" pitchFamily="18" charset="0"/>
              </a:rPr>
              <a:t>.” El Calibán y  la Bruja, Silvia </a:t>
            </a:r>
            <a:r>
              <a:rPr lang="es-CL" b="1" dirty="0" err="1" smtClean="0">
                <a:solidFill>
                  <a:schemeClr val="bg1"/>
                </a:solidFill>
                <a:latin typeface="Minion Pro Cond" panose="02040706060201020203" pitchFamily="18" charset="0"/>
              </a:rPr>
              <a:t>Federicci</a:t>
            </a:r>
            <a:endParaRPr lang="es-CL" b="1" dirty="0">
              <a:solidFill>
                <a:schemeClr val="bg1"/>
              </a:solidFill>
              <a:latin typeface="Minion Pro Cond" panose="02040706060201020203" pitchFamily="18" charset="0"/>
            </a:endParaRPr>
          </a:p>
        </p:txBody>
      </p:sp>
    </p:spTree>
    <p:extLst>
      <p:ext uri="{BB962C8B-B14F-4D97-AF65-F5344CB8AC3E}">
        <p14:creationId xmlns:p14="http://schemas.microsoft.com/office/powerpoint/2010/main" val="11739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ecptrion.jpg"/>
          <p:cNvPicPr>
            <a:picLocks noChangeAspect="1"/>
          </p:cNvPicPr>
          <p:nvPr/>
        </p:nvPicPr>
        <p:blipFill>
          <a:blip r:embed="rId2"/>
          <a:stretch>
            <a:fillRect/>
          </a:stretch>
        </p:blipFill>
        <p:spPr>
          <a:xfrm>
            <a:off x="504062" y="285007"/>
            <a:ext cx="3402920" cy="2876695"/>
          </a:xfrm>
          <a:prstGeom prst="rect">
            <a:avLst/>
          </a:prstGeom>
        </p:spPr>
      </p:pic>
      <p:pic>
        <p:nvPicPr>
          <p:cNvPr id="3" name="3 Marcador de contenido" descr="cuellos desgarrado, 26 años después de un parto.jpg"/>
          <p:cNvPicPr>
            <a:picLocks noChangeAspect="1"/>
          </p:cNvPicPr>
          <p:nvPr/>
        </p:nvPicPr>
        <p:blipFill>
          <a:blip r:embed="rId3" cstate="print"/>
          <a:stretch>
            <a:fillRect/>
          </a:stretch>
        </p:blipFill>
        <p:spPr>
          <a:xfrm>
            <a:off x="8613955" y="190004"/>
            <a:ext cx="3079281" cy="3046021"/>
          </a:xfrm>
          <a:prstGeom prst="rect">
            <a:avLst/>
          </a:prstGeom>
        </p:spPr>
      </p:pic>
      <p:pic>
        <p:nvPicPr>
          <p:cNvPr id="4" name="3 Imagen" descr="polipo.jpg"/>
          <p:cNvPicPr>
            <a:picLocks noChangeAspect="1"/>
          </p:cNvPicPr>
          <p:nvPr/>
        </p:nvPicPr>
        <p:blipFill>
          <a:blip r:embed="rId4"/>
          <a:stretch>
            <a:fillRect/>
          </a:stretch>
        </p:blipFill>
        <p:spPr>
          <a:xfrm>
            <a:off x="3649683" y="2755075"/>
            <a:ext cx="5217227" cy="39129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6730" y="114023"/>
            <a:ext cx="3400151" cy="3048000"/>
          </a:xfrm>
          <a:prstGeom prst="rect">
            <a:avLst/>
          </a:prstGeom>
        </p:spPr>
      </p:pic>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6000" y="3332269"/>
            <a:ext cx="4654062" cy="2908789"/>
          </a:xfrm>
          <a:prstGeom prst="rect">
            <a:avLst/>
          </a:prstGeom>
        </p:spPr>
      </p:pic>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0369" y="168790"/>
            <a:ext cx="4579693" cy="2801445"/>
          </a:xfrm>
          <a:prstGeom prst="rect">
            <a:avLst/>
          </a:prstGeom>
        </p:spPr>
      </p:pic>
      <p:pic>
        <p:nvPicPr>
          <p:cNvPr id="16" name="Imagen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6810" y="3505185"/>
            <a:ext cx="3647830" cy="2735873"/>
          </a:xfrm>
          <a:prstGeom prst="rect">
            <a:avLst/>
          </a:prstGeom>
        </p:spPr>
      </p:pic>
      <p:sp>
        <p:nvSpPr>
          <p:cNvPr id="18" name="CuadroTexto 17"/>
          <p:cNvSpPr txBox="1"/>
          <p:nvPr/>
        </p:nvSpPr>
        <p:spPr>
          <a:xfrm>
            <a:off x="6307931" y="1053248"/>
            <a:ext cx="2584938" cy="584775"/>
          </a:xfrm>
          <a:prstGeom prst="rect">
            <a:avLst/>
          </a:prstGeom>
          <a:noFill/>
        </p:spPr>
        <p:txBody>
          <a:bodyPr wrap="square" rtlCol="0">
            <a:spAutoFit/>
          </a:bodyPr>
          <a:lstStyle/>
          <a:p>
            <a:r>
              <a:rPr lang="es-CL" sz="3200" b="1" dirty="0" smtClean="0">
                <a:solidFill>
                  <a:srgbClr val="FF0000"/>
                </a:solidFill>
                <a:latin typeface="Forte" panose="03060902040502070203" pitchFamily="66" charset="0"/>
              </a:rPr>
              <a:t>Ajo</a:t>
            </a:r>
            <a:endParaRPr lang="es-CL" sz="3200" b="1" dirty="0">
              <a:solidFill>
                <a:srgbClr val="FF0000"/>
              </a:solidFill>
              <a:latin typeface="Forte" panose="03060902040502070203" pitchFamily="66" charset="0"/>
            </a:endParaRPr>
          </a:p>
        </p:txBody>
      </p:sp>
      <p:sp>
        <p:nvSpPr>
          <p:cNvPr id="19" name="CuadroTexto 18"/>
          <p:cNvSpPr txBox="1"/>
          <p:nvPr/>
        </p:nvSpPr>
        <p:spPr>
          <a:xfrm>
            <a:off x="175846" y="984738"/>
            <a:ext cx="2290884" cy="584775"/>
          </a:xfrm>
          <a:prstGeom prst="rect">
            <a:avLst/>
          </a:prstGeom>
          <a:noFill/>
        </p:spPr>
        <p:txBody>
          <a:bodyPr wrap="square" rtlCol="0">
            <a:spAutoFit/>
          </a:bodyPr>
          <a:lstStyle/>
          <a:p>
            <a:r>
              <a:rPr lang="es-CL" sz="3200" dirty="0" smtClean="0">
                <a:solidFill>
                  <a:srgbClr val="FF0000"/>
                </a:solidFill>
                <a:latin typeface="Forte" panose="03060902040502070203" pitchFamily="66" charset="0"/>
              </a:rPr>
              <a:t>Sanguinaria</a:t>
            </a:r>
            <a:endParaRPr lang="es-CL" sz="3200" dirty="0">
              <a:solidFill>
                <a:srgbClr val="FF0000"/>
              </a:solidFill>
              <a:latin typeface="Forte" panose="03060902040502070203" pitchFamily="66" charset="0"/>
            </a:endParaRPr>
          </a:p>
        </p:txBody>
      </p:sp>
      <p:sp>
        <p:nvSpPr>
          <p:cNvPr id="20" name="CuadroTexto 19"/>
          <p:cNvSpPr txBox="1"/>
          <p:nvPr/>
        </p:nvSpPr>
        <p:spPr>
          <a:xfrm>
            <a:off x="175846" y="4238208"/>
            <a:ext cx="2010964" cy="584775"/>
          </a:xfrm>
          <a:prstGeom prst="rect">
            <a:avLst/>
          </a:prstGeom>
          <a:noFill/>
        </p:spPr>
        <p:txBody>
          <a:bodyPr wrap="square" rtlCol="0">
            <a:spAutoFit/>
          </a:bodyPr>
          <a:lstStyle/>
          <a:p>
            <a:r>
              <a:rPr lang="es-CL" sz="3200" b="1" dirty="0" err="1" smtClean="0">
                <a:solidFill>
                  <a:srgbClr val="FF0000"/>
                </a:solidFill>
                <a:latin typeface="Forte" panose="03060902040502070203" pitchFamily="66" charset="0"/>
              </a:rPr>
              <a:t>Equinacea</a:t>
            </a:r>
            <a:endParaRPr lang="es-CL" sz="3200" b="1" dirty="0">
              <a:solidFill>
                <a:srgbClr val="FF0000"/>
              </a:solidFill>
              <a:latin typeface="Forte" panose="03060902040502070203" pitchFamily="66" charset="0"/>
            </a:endParaRPr>
          </a:p>
        </p:txBody>
      </p:sp>
      <p:sp>
        <p:nvSpPr>
          <p:cNvPr id="21" name="CuadroTexto 20"/>
          <p:cNvSpPr txBox="1"/>
          <p:nvPr/>
        </p:nvSpPr>
        <p:spPr>
          <a:xfrm>
            <a:off x="6307931" y="6241058"/>
            <a:ext cx="3411415" cy="584775"/>
          </a:xfrm>
          <a:prstGeom prst="rect">
            <a:avLst/>
          </a:prstGeom>
          <a:noFill/>
        </p:spPr>
        <p:txBody>
          <a:bodyPr wrap="square" rtlCol="0">
            <a:spAutoFit/>
          </a:bodyPr>
          <a:lstStyle/>
          <a:p>
            <a:r>
              <a:rPr lang="es-CL" sz="3200" dirty="0" smtClean="0">
                <a:solidFill>
                  <a:srgbClr val="FF0000"/>
                </a:solidFill>
                <a:latin typeface="Forte" panose="03060902040502070203" pitchFamily="66" charset="0"/>
              </a:rPr>
              <a:t>Caléndula</a:t>
            </a:r>
            <a:endParaRPr lang="es-CL" sz="3200" dirty="0">
              <a:solidFill>
                <a:srgbClr val="FF0000"/>
              </a:solidFill>
              <a:latin typeface="Forte" panose="03060902040502070203" pitchFamily="66" charset="0"/>
            </a:endParaRPr>
          </a:p>
        </p:txBody>
      </p:sp>
    </p:spTree>
    <p:extLst>
      <p:ext uri="{BB962C8B-B14F-4D97-AF65-F5344CB8AC3E}">
        <p14:creationId xmlns:p14="http://schemas.microsoft.com/office/powerpoint/2010/main" val="410001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27965" y="135292"/>
            <a:ext cx="3920068" cy="2944623"/>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046" y="108175"/>
            <a:ext cx="4167553" cy="2001979"/>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2046" y="2110154"/>
            <a:ext cx="4167554" cy="4167554"/>
          </a:xfrm>
          <a:prstGeom prst="rect">
            <a:avLst/>
          </a:prstGeom>
        </p:spPr>
      </p:pic>
      <p:sp>
        <p:nvSpPr>
          <p:cNvPr id="5" name="CuadroTexto 4"/>
          <p:cNvSpPr txBox="1"/>
          <p:nvPr/>
        </p:nvSpPr>
        <p:spPr>
          <a:xfrm>
            <a:off x="9296400" y="6260124"/>
            <a:ext cx="2116015" cy="523220"/>
          </a:xfrm>
          <a:prstGeom prst="rect">
            <a:avLst/>
          </a:prstGeom>
          <a:noFill/>
        </p:spPr>
        <p:txBody>
          <a:bodyPr wrap="square" rtlCol="0">
            <a:spAutoFit/>
          </a:bodyPr>
          <a:lstStyle/>
          <a:p>
            <a:r>
              <a:rPr lang="es-CL" sz="2800" b="1" dirty="0" err="1" smtClean="0">
                <a:solidFill>
                  <a:srgbClr val="FF0000"/>
                </a:solidFill>
                <a:latin typeface="Forte" panose="03060902040502070203" pitchFamily="66" charset="0"/>
              </a:rPr>
              <a:t>Thuja</a:t>
            </a:r>
            <a:endParaRPr lang="es-CL" sz="2800" b="1" dirty="0">
              <a:solidFill>
                <a:srgbClr val="FF0000"/>
              </a:solidFill>
              <a:latin typeface="Forte" panose="03060902040502070203" pitchFamily="66" charset="0"/>
            </a:endParaRPr>
          </a:p>
        </p:txBody>
      </p:sp>
      <p:sp>
        <p:nvSpPr>
          <p:cNvPr id="6" name="CuadroTexto 5"/>
          <p:cNvSpPr txBox="1"/>
          <p:nvPr/>
        </p:nvSpPr>
        <p:spPr>
          <a:xfrm>
            <a:off x="209729" y="3179014"/>
            <a:ext cx="3956539" cy="523220"/>
          </a:xfrm>
          <a:prstGeom prst="rect">
            <a:avLst/>
          </a:prstGeom>
          <a:noFill/>
        </p:spPr>
        <p:txBody>
          <a:bodyPr wrap="square" rtlCol="0">
            <a:spAutoFit/>
          </a:bodyPr>
          <a:lstStyle/>
          <a:p>
            <a:r>
              <a:rPr lang="es-CL" sz="2800" b="1" dirty="0" smtClean="0">
                <a:solidFill>
                  <a:srgbClr val="FF0000"/>
                </a:solidFill>
                <a:latin typeface="Forte" panose="03060902040502070203" pitchFamily="66" charset="0"/>
              </a:rPr>
              <a:t>Hierba del platero</a:t>
            </a:r>
            <a:endParaRPr lang="es-CL" sz="2800" b="1" dirty="0">
              <a:solidFill>
                <a:srgbClr val="FF0000"/>
              </a:solidFill>
              <a:latin typeface="Forte" panose="03060902040502070203" pitchFamily="66" charset="0"/>
            </a:endParaRPr>
          </a:p>
        </p:txBody>
      </p:sp>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1557" y="3702234"/>
            <a:ext cx="4198129" cy="2795954"/>
          </a:xfrm>
          <a:prstGeom prst="rect">
            <a:avLst/>
          </a:prstGeom>
        </p:spPr>
      </p:pic>
      <p:sp>
        <p:nvSpPr>
          <p:cNvPr id="8" name="CuadroTexto 7"/>
          <p:cNvSpPr txBox="1"/>
          <p:nvPr/>
        </p:nvSpPr>
        <p:spPr>
          <a:xfrm>
            <a:off x="1743987" y="5967736"/>
            <a:ext cx="1888427" cy="584775"/>
          </a:xfrm>
          <a:prstGeom prst="rect">
            <a:avLst/>
          </a:prstGeom>
          <a:noFill/>
        </p:spPr>
        <p:txBody>
          <a:bodyPr wrap="square" rtlCol="0">
            <a:spAutoFit/>
          </a:bodyPr>
          <a:lstStyle/>
          <a:p>
            <a:r>
              <a:rPr lang="es-CL" sz="3200" b="1" dirty="0" smtClean="0">
                <a:solidFill>
                  <a:srgbClr val="FF0000"/>
                </a:solidFill>
                <a:latin typeface="Forte" panose="03060902040502070203" pitchFamily="66" charset="0"/>
              </a:rPr>
              <a:t>Tomillo</a:t>
            </a:r>
            <a:endParaRPr lang="es-CL" sz="3200" b="1" dirty="0">
              <a:solidFill>
                <a:srgbClr val="FF0000"/>
              </a:solidFill>
              <a:latin typeface="Forte" panose="03060902040502070203" pitchFamily="66" charset="0"/>
            </a:endParaRPr>
          </a:p>
        </p:txBody>
      </p:sp>
    </p:spTree>
    <p:extLst>
      <p:ext uri="{BB962C8B-B14F-4D97-AF65-F5344CB8AC3E}">
        <p14:creationId xmlns:p14="http://schemas.microsoft.com/office/powerpoint/2010/main" val="46560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3891" y="265264"/>
            <a:ext cx="5240215" cy="3768624"/>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1" y="265264"/>
            <a:ext cx="5111324" cy="3552092"/>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201" y="4063496"/>
            <a:ext cx="4915439" cy="2578344"/>
          </a:xfrm>
          <a:prstGeom prst="rect">
            <a:avLst/>
          </a:prstGeom>
        </p:spPr>
      </p:pic>
      <p:sp>
        <p:nvSpPr>
          <p:cNvPr id="5" name="CuadroTexto 4"/>
          <p:cNvSpPr txBox="1"/>
          <p:nvPr/>
        </p:nvSpPr>
        <p:spPr>
          <a:xfrm>
            <a:off x="0" y="3741500"/>
            <a:ext cx="1951893" cy="584775"/>
          </a:xfrm>
          <a:prstGeom prst="rect">
            <a:avLst/>
          </a:prstGeom>
          <a:noFill/>
        </p:spPr>
        <p:txBody>
          <a:bodyPr wrap="square" rtlCol="0">
            <a:spAutoFit/>
          </a:bodyPr>
          <a:lstStyle/>
          <a:p>
            <a:r>
              <a:rPr lang="es-CL" sz="3200" dirty="0" smtClean="0">
                <a:solidFill>
                  <a:srgbClr val="FF0000"/>
                </a:solidFill>
                <a:latin typeface="Forte" panose="03060902040502070203" pitchFamily="66" charset="0"/>
              </a:rPr>
              <a:t>Matico</a:t>
            </a:r>
            <a:endParaRPr lang="es-CL" sz="3200" dirty="0">
              <a:solidFill>
                <a:srgbClr val="FF0000"/>
              </a:solidFill>
              <a:latin typeface="Forte" panose="03060902040502070203" pitchFamily="66" charset="0"/>
            </a:endParaRPr>
          </a:p>
        </p:txBody>
      </p:sp>
      <p:sp>
        <p:nvSpPr>
          <p:cNvPr id="6" name="CuadroTexto 5"/>
          <p:cNvSpPr txBox="1"/>
          <p:nvPr/>
        </p:nvSpPr>
        <p:spPr>
          <a:xfrm>
            <a:off x="10574149" y="4033887"/>
            <a:ext cx="1916723" cy="584775"/>
          </a:xfrm>
          <a:prstGeom prst="rect">
            <a:avLst/>
          </a:prstGeom>
          <a:noFill/>
        </p:spPr>
        <p:txBody>
          <a:bodyPr wrap="square" rtlCol="0">
            <a:spAutoFit/>
          </a:bodyPr>
          <a:lstStyle/>
          <a:p>
            <a:r>
              <a:rPr lang="es-CL" sz="3200" dirty="0" smtClean="0">
                <a:solidFill>
                  <a:srgbClr val="FF0000"/>
                </a:solidFill>
                <a:latin typeface="Forte" panose="03060902040502070203" pitchFamily="66" charset="0"/>
              </a:rPr>
              <a:t>Romero</a:t>
            </a:r>
            <a:endParaRPr lang="es-CL" sz="3200" dirty="0">
              <a:solidFill>
                <a:srgbClr val="FF0000"/>
              </a:solidFill>
              <a:latin typeface="Forte" panose="03060902040502070203" pitchFamily="66" charset="0"/>
            </a:endParaRPr>
          </a:p>
        </p:txBody>
      </p:sp>
      <p:sp>
        <p:nvSpPr>
          <p:cNvPr id="7" name="CuadroTexto 6"/>
          <p:cNvSpPr txBox="1"/>
          <p:nvPr/>
        </p:nvSpPr>
        <p:spPr>
          <a:xfrm>
            <a:off x="7998640" y="6057065"/>
            <a:ext cx="1899138" cy="584775"/>
          </a:xfrm>
          <a:prstGeom prst="rect">
            <a:avLst/>
          </a:prstGeom>
          <a:noFill/>
        </p:spPr>
        <p:txBody>
          <a:bodyPr wrap="square" rtlCol="0">
            <a:spAutoFit/>
          </a:bodyPr>
          <a:lstStyle/>
          <a:p>
            <a:r>
              <a:rPr lang="es-CL" sz="3200" dirty="0" smtClean="0">
                <a:solidFill>
                  <a:srgbClr val="FF0000"/>
                </a:solidFill>
                <a:latin typeface="Forte" panose="03060902040502070203" pitchFamily="66" charset="0"/>
              </a:rPr>
              <a:t>Nogal</a:t>
            </a:r>
            <a:endParaRPr lang="es-CL" sz="3200" dirty="0">
              <a:solidFill>
                <a:srgbClr val="FF0000"/>
              </a:solidFill>
              <a:latin typeface="Forte" panose="03060902040502070203" pitchFamily="66" charset="0"/>
            </a:endParaRPr>
          </a:p>
        </p:txBody>
      </p:sp>
    </p:spTree>
    <p:extLst>
      <p:ext uri="{BB962C8B-B14F-4D97-AF65-F5344CB8AC3E}">
        <p14:creationId xmlns:p14="http://schemas.microsoft.com/office/powerpoint/2010/main" val="68568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dirty="0" smtClean="0"/>
              <a:t>Auto gestión del aborto</a:t>
            </a:r>
            <a:endParaRPr lang="es-CL" dirty="0"/>
          </a:p>
        </p:txBody>
      </p:sp>
      <p:sp>
        <p:nvSpPr>
          <p:cNvPr id="3" name="Marcador de contenido 2"/>
          <p:cNvSpPr>
            <a:spLocks noGrp="1"/>
          </p:cNvSpPr>
          <p:nvPr>
            <p:ph idx="1"/>
          </p:nvPr>
        </p:nvSpPr>
        <p:spPr/>
        <p:txBody>
          <a:bodyPr/>
          <a:lstStyle/>
          <a:p>
            <a:r>
              <a:rPr lang="es-CL" dirty="0" smtClean="0"/>
              <a:t>Aborto en casa</a:t>
            </a:r>
          </a:p>
          <a:p>
            <a:r>
              <a:rPr lang="es-CL" dirty="0" smtClean="0"/>
              <a:t>Abortar en sororidad.</a:t>
            </a:r>
            <a:endParaRPr lang="es-CL" dirty="0"/>
          </a:p>
        </p:txBody>
      </p:sp>
      <p:pic>
        <p:nvPicPr>
          <p:cNvPr id="4" name="5 Imagen" descr="SIoNO-e1376496297928.jpg"/>
          <p:cNvPicPr>
            <a:picLocks noChangeAspect="1"/>
          </p:cNvPicPr>
          <p:nvPr/>
        </p:nvPicPr>
        <p:blipFill>
          <a:blip r:embed="rId2"/>
          <a:stretch>
            <a:fillRect/>
          </a:stretch>
        </p:blipFill>
        <p:spPr>
          <a:xfrm>
            <a:off x="7673852" y="1038999"/>
            <a:ext cx="3000396" cy="5038738"/>
          </a:xfrm>
          <a:prstGeom prst="rect">
            <a:avLst/>
          </a:prstGeom>
        </p:spPr>
      </p:pic>
    </p:spTree>
    <p:extLst>
      <p:ext uri="{BB962C8B-B14F-4D97-AF65-F5344CB8AC3E}">
        <p14:creationId xmlns:p14="http://schemas.microsoft.com/office/powerpoint/2010/main" val="406991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000" b="-55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t>Causas de alteraciones en nuestro cuerpo</a:t>
            </a:r>
            <a:endParaRPr lang="es-CL" dirty="0"/>
          </a:p>
        </p:txBody>
      </p:sp>
      <p:sp>
        <p:nvSpPr>
          <p:cNvPr id="3" name="2 Marcador de contenido"/>
          <p:cNvSpPr>
            <a:spLocks noGrp="1"/>
          </p:cNvSpPr>
          <p:nvPr>
            <p:ph idx="1"/>
          </p:nvPr>
        </p:nvSpPr>
        <p:spPr/>
        <p:txBody>
          <a:bodyPr/>
          <a:lstStyle/>
          <a:p>
            <a:r>
              <a:rPr lang="es-CL" dirty="0" smtClean="0"/>
              <a:t>Alimentación </a:t>
            </a:r>
            <a:r>
              <a:rPr lang="es-CL" dirty="0" smtClean="0"/>
              <a:t>industrializada.</a:t>
            </a:r>
          </a:p>
          <a:p>
            <a:r>
              <a:rPr lang="es-CL" dirty="0" smtClean="0"/>
              <a:t>Conflictos emocionales</a:t>
            </a:r>
          </a:p>
          <a:p>
            <a:r>
              <a:rPr lang="es-CL" dirty="0" smtClean="0"/>
              <a:t>Contaminación</a:t>
            </a:r>
          </a:p>
          <a:p>
            <a:r>
              <a:rPr lang="es-CL" dirty="0" smtClean="0"/>
              <a:t>Ausencia de conciencia corporal </a:t>
            </a:r>
          </a:p>
          <a:p>
            <a:r>
              <a:rPr lang="es-CL" dirty="0" smtClean="0"/>
              <a:t>Existencia </a:t>
            </a:r>
            <a:r>
              <a:rPr lang="es-CL" dirty="0" err="1" smtClean="0"/>
              <a:t>antropocentrista</a:t>
            </a:r>
            <a:r>
              <a:rPr lang="es-CL" dirty="0" smtClean="0"/>
              <a:t> </a:t>
            </a:r>
            <a:endParaRPr lang="es-CL" dirty="0" smtClean="0"/>
          </a:p>
          <a:p>
            <a:endParaRPr lang="es-CL"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969" y="0"/>
            <a:ext cx="8042031" cy="6858000"/>
          </a:xfrm>
          <a:prstGeom prst="rect">
            <a:avLst/>
          </a:prstGeom>
        </p:spPr>
      </p:pic>
      <p:sp>
        <p:nvSpPr>
          <p:cNvPr id="5" name="4 CuadroTexto"/>
          <p:cNvSpPr txBox="1"/>
          <p:nvPr/>
        </p:nvSpPr>
        <p:spPr>
          <a:xfrm>
            <a:off x="0" y="252296"/>
            <a:ext cx="6624736" cy="6801862"/>
          </a:xfrm>
          <a:prstGeom prst="rect">
            <a:avLst/>
          </a:prstGeom>
          <a:noFill/>
        </p:spPr>
        <p:txBody>
          <a:bodyPr wrap="square" rtlCol="0">
            <a:spAutoFit/>
          </a:bodyPr>
          <a:lstStyle/>
          <a:p>
            <a:r>
              <a:rPr lang="es-CL" sz="4000" b="1" dirty="0" smtClean="0">
                <a:solidFill>
                  <a:srgbClr val="FFFF00"/>
                </a:solidFill>
                <a:latin typeface="Forte" panose="03060902040502070203" pitchFamily="66" charset="0"/>
              </a:rPr>
              <a:t>Autoconocimiento</a:t>
            </a:r>
            <a:endParaRPr lang="es-CL" sz="4000" b="1" dirty="0">
              <a:solidFill>
                <a:srgbClr val="FFFF00"/>
              </a:solidFill>
              <a:latin typeface="Forte" panose="03060902040502070203" pitchFamily="66" charset="0"/>
            </a:endParaRPr>
          </a:p>
          <a:p>
            <a:r>
              <a:rPr lang="es-CL" sz="4000" b="1" dirty="0">
                <a:solidFill>
                  <a:srgbClr val="FFFF00"/>
                </a:solidFill>
                <a:latin typeface="Forte" panose="03060902040502070203" pitchFamily="66" charset="0"/>
              </a:rPr>
              <a:t>Reconocimiento </a:t>
            </a:r>
          </a:p>
          <a:p>
            <a:r>
              <a:rPr lang="es-CL" sz="4000" b="1" dirty="0" smtClean="0">
                <a:solidFill>
                  <a:srgbClr val="FFFF00"/>
                </a:solidFill>
                <a:latin typeface="Forte" panose="03060902040502070203" pitchFamily="66" charset="0"/>
              </a:rPr>
              <a:t>Aceptación</a:t>
            </a:r>
            <a:endParaRPr lang="es-CL" sz="4000" b="1" dirty="0">
              <a:solidFill>
                <a:srgbClr val="FFFF00"/>
              </a:solidFill>
              <a:latin typeface="Forte" panose="03060902040502070203" pitchFamily="66" charset="0"/>
            </a:endParaRPr>
          </a:p>
          <a:p>
            <a:r>
              <a:rPr lang="es-CL" sz="4000" b="1" dirty="0" smtClean="0">
                <a:solidFill>
                  <a:srgbClr val="FFFF00"/>
                </a:solidFill>
                <a:latin typeface="Forte" panose="03060902040502070203" pitchFamily="66" charset="0"/>
              </a:rPr>
              <a:t>Emociones</a:t>
            </a:r>
            <a:endParaRPr lang="es-CL" sz="4000" b="1" dirty="0">
              <a:solidFill>
                <a:srgbClr val="FFFF00"/>
              </a:solidFill>
              <a:latin typeface="Forte" panose="03060902040502070203" pitchFamily="66" charset="0"/>
            </a:endParaRPr>
          </a:p>
          <a:p>
            <a:r>
              <a:rPr lang="es-CL" sz="4000" b="1" dirty="0" smtClean="0">
                <a:solidFill>
                  <a:srgbClr val="FFFF00"/>
                </a:solidFill>
                <a:latin typeface="Forte" panose="03060902040502070203" pitchFamily="66" charset="0"/>
              </a:rPr>
              <a:t>Cuerpo</a:t>
            </a:r>
            <a:endParaRPr lang="es-CL" sz="4000" b="1" dirty="0">
              <a:solidFill>
                <a:srgbClr val="FFFF00"/>
              </a:solidFill>
              <a:latin typeface="Forte" panose="03060902040502070203" pitchFamily="66" charset="0"/>
            </a:endParaRPr>
          </a:p>
          <a:p>
            <a:r>
              <a:rPr lang="es-CL" sz="4000" b="1" dirty="0" smtClean="0">
                <a:solidFill>
                  <a:srgbClr val="FFFF00"/>
                </a:solidFill>
                <a:latin typeface="Forte" panose="03060902040502070203" pitchFamily="66" charset="0"/>
              </a:rPr>
              <a:t>Mente</a:t>
            </a:r>
            <a:endParaRPr lang="es-CL" sz="4000" b="1" dirty="0">
              <a:solidFill>
                <a:srgbClr val="FFFF00"/>
              </a:solidFill>
              <a:latin typeface="Forte" panose="03060902040502070203" pitchFamily="66" charset="0"/>
            </a:endParaRPr>
          </a:p>
          <a:p>
            <a:r>
              <a:rPr lang="es-CL" sz="4000" b="1" dirty="0" smtClean="0">
                <a:solidFill>
                  <a:srgbClr val="FFFF00"/>
                </a:solidFill>
                <a:latin typeface="Forte" panose="03060902040502070203" pitchFamily="66" charset="0"/>
              </a:rPr>
              <a:t>Espiritualidad</a:t>
            </a:r>
            <a:endParaRPr lang="es-CL" sz="4000" b="1" dirty="0">
              <a:solidFill>
                <a:srgbClr val="FFFF00"/>
              </a:solidFill>
              <a:latin typeface="Forte" panose="03060902040502070203" pitchFamily="66" charset="0"/>
            </a:endParaRPr>
          </a:p>
          <a:p>
            <a:r>
              <a:rPr lang="es-CL" sz="4000" b="1" dirty="0" smtClean="0">
                <a:solidFill>
                  <a:srgbClr val="FFFF00"/>
                </a:solidFill>
                <a:latin typeface="Forte" panose="03060902040502070203" pitchFamily="66" charset="0"/>
              </a:rPr>
              <a:t>Ambiente</a:t>
            </a:r>
            <a:endParaRPr lang="es-CL" sz="4000" b="1" dirty="0">
              <a:solidFill>
                <a:srgbClr val="FFFF00"/>
              </a:solidFill>
              <a:latin typeface="Forte" panose="03060902040502070203" pitchFamily="66" charset="0"/>
            </a:endParaRPr>
          </a:p>
          <a:p>
            <a:r>
              <a:rPr lang="es-CL" sz="4000" b="1" dirty="0">
                <a:solidFill>
                  <a:srgbClr val="FFFF00"/>
                </a:solidFill>
                <a:latin typeface="Forte" panose="03060902040502070203" pitchFamily="66" charset="0"/>
              </a:rPr>
              <a:t>Formas de sanar </a:t>
            </a:r>
          </a:p>
          <a:p>
            <a:r>
              <a:rPr lang="es-CL" sz="4000" b="1" dirty="0">
                <a:solidFill>
                  <a:srgbClr val="FFFF00"/>
                </a:solidFill>
                <a:latin typeface="Forte" panose="03060902040502070203" pitchFamily="66" charset="0"/>
              </a:rPr>
              <a:t>Consecuencias </a:t>
            </a:r>
          </a:p>
          <a:p>
            <a:endParaRPr lang="es-CL" dirty="0">
              <a:solidFill>
                <a:prstClr val="black"/>
              </a:solidFill>
            </a:endParaRPr>
          </a:p>
          <a:p>
            <a:endParaRPr lang="es-CL" dirty="0">
              <a:solidFill>
                <a:prstClr val="black"/>
              </a:solidFill>
            </a:endParaRPr>
          </a:p>
        </p:txBody>
      </p:sp>
    </p:spTree>
    <p:extLst>
      <p:ext uri="{BB962C8B-B14F-4D97-AF65-F5344CB8AC3E}">
        <p14:creationId xmlns:p14="http://schemas.microsoft.com/office/powerpoint/2010/main" val="1373899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4000" b="-69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066800" y="457518"/>
            <a:ext cx="10058400" cy="1181328"/>
          </a:xfrm>
        </p:spPr>
        <p:txBody>
          <a:bodyPr/>
          <a:lstStyle/>
          <a:p>
            <a:r>
              <a:rPr lang="es-CL" dirty="0" smtClean="0"/>
              <a:t>Herramientas para la Autonomía corporal.</a:t>
            </a:r>
            <a:endParaRPr lang="es-CL" dirty="0"/>
          </a:p>
        </p:txBody>
      </p:sp>
      <p:sp>
        <p:nvSpPr>
          <p:cNvPr id="3" name="2 Marcador de contenido"/>
          <p:cNvSpPr>
            <a:spLocks noGrp="1"/>
          </p:cNvSpPr>
          <p:nvPr>
            <p:ph idx="1"/>
          </p:nvPr>
        </p:nvSpPr>
        <p:spPr/>
        <p:txBody>
          <a:bodyPr/>
          <a:lstStyle/>
          <a:p>
            <a:r>
              <a:rPr lang="es-CL" dirty="0" smtClean="0"/>
              <a:t>Auto-examen:</a:t>
            </a:r>
            <a:endParaRPr lang="es-CL" dirty="0"/>
          </a:p>
        </p:txBody>
      </p:sp>
      <p:pic>
        <p:nvPicPr>
          <p:cNvPr id="4" name="3 Imagen" descr="420274_540512439314630_1817301591_n.jpg"/>
          <p:cNvPicPr>
            <a:picLocks noChangeAspect="1"/>
          </p:cNvPicPr>
          <p:nvPr/>
        </p:nvPicPr>
        <p:blipFill>
          <a:blip r:embed="rId3"/>
          <a:stretch>
            <a:fillRect/>
          </a:stretch>
        </p:blipFill>
        <p:spPr>
          <a:xfrm>
            <a:off x="7841926" y="2717073"/>
            <a:ext cx="2898227" cy="3775166"/>
          </a:xfrm>
          <a:prstGeom prst="rect">
            <a:avLst/>
          </a:prstGeom>
        </p:spPr>
      </p:pic>
      <p:pic>
        <p:nvPicPr>
          <p:cNvPr id="5" name="4 Imagen" descr="self-exam-kit-photo.jpg"/>
          <p:cNvPicPr>
            <a:picLocks noChangeAspect="1"/>
          </p:cNvPicPr>
          <p:nvPr/>
        </p:nvPicPr>
        <p:blipFill>
          <a:blip r:embed="rId4"/>
          <a:stretch>
            <a:fillRect/>
          </a:stretch>
        </p:blipFill>
        <p:spPr>
          <a:xfrm>
            <a:off x="978545" y="2696028"/>
            <a:ext cx="3606518" cy="37423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tile tx="0" ty="0" sx="100000" sy="100000" flip="none" algn="t"/>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257908" y="0"/>
            <a:ext cx="10058400" cy="1188720"/>
          </a:xfrm>
        </p:spPr>
        <p:txBody>
          <a:bodyPr>
            <a:normAutofit/>
          </a:bodyPr>
          <a:lstStyle/>
          <a:p>
            <a:r>
              <a:rPr lang="es-CL" sz="5400" dirty="0" err="1" smtClean="0">
                <a:latin typeface="Forte" panose="03060902040502070203" pitchFamily="66" charset="0"/>
              </a:rPr>
              <a:t>Útera</a:t>
            </a:r>
            <a:endParaRPr lang="es-CL" sz="5400" dirty="0">
              <a:latin typeface="Forte" panose="03060902040502070203" pitchFamily="66" charset="0"/>
            </a:endParaRPr>
          </a:p>
        </p:txBody>
      </p:sp>
      <p:pic>
        <p:nvPicPr>
          <p:cNvPr id="4" name="3 Marcador de contenido" descr="shutterstock_5290228.jpg"/>
          <p:cNvPicPr>
            <a:picLocks noGrp="1" noChangeAspect="1"/>
          </p:cNvPicPr>
          <p:nvPr>
            <p:ph idx="1"/>
          </p:nvPr>
        </p:nvPicPr>
        <p:blipFill>
          <a:blip r:embed="rId3"/>
          <a:stretch>
            <a:fillRect/>
          </a:stretch>
        </p:blipFill>
        <p:spPr>
          <a:xfrm>
            <a:off x="8440615" y="0"/>
            <a:ext cx="3751385" cy="3835771"/>
          </a:xfrm>
        </p:spPr>
      </p:pic>
      <p:pic>
        <p:nvPicPr>
          <p:cNvPr id="5" name="4 Imagen" descr="utero2.jpg"/>
          <p:cNvPicPr>
            <a:picLocks noChangeAspect="1"/>
          </p:cNvPicPr>
          <p:nvPr/>
        </p:nvPicPr>
        <p:blipFill>
          <a:blip r:embed="rId4"/>
          <a:stretch>
            <a:fillRect/>
          </a:stretch>
        </p:blipFill>
        <p:spPr>
          <a:xfrm>
            <a:off x="0" y="2520628"/>
            <a:ext cx="8503680" cy="40911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endParaRPr lang="es-CL" dirty="0"/>
          </a:p>
        </p:txBody>
      </p:sp>
      <p:pic>
        <p:nvPicPr>
          <p:cNvPr id="4" name="Marcador de contenido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844" y="0"/>
            <a:ext cx="9475018" cy="6858000"/>
          </a:xfrm>
          <a:prstGeom prst="rect">
            <a:avLst/>
          </a:prstGeom>
        </p:spPr>
      </p:pic>
    </p:spTree>
    <p:extLst>
      <p:ext uri="{BB962C8B-B14F-4D97-AF65-F5344CB8AC3E}">
        <p14:creationId xmlns:p14="http://schemas.microsoft.com/office/powerpoint/2010/main" val="1495013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b="-62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t>Vagina o vulva.</a:t>
            </a:r>
            <a:endParaRPr lang="es-CL" dirty="0"/>
          </a:p>
        </p:txBody>
      </p:sp>
      <p:pic>
        <p:nvPicPr>
          <p:cNvPr id="4" name="3 Marcador de contenido" descr="descarga (1).jpg"/>
          <p:cNvPicPr>
            <a:picLocks noGrp="1" noChangeAspect="1"/>
          </p:cNvPicPr>
          <p:nvPr>
            <p:ph idx="1"/>
          </p:nvPr>
        </p:nvPicPr>
        <p:blipFill>
          <a:blip r:embed="rId3"/>
          <a:stretch>
            <a:fillRect/>
          </a:stretch>
        </p:blipFill>
        <p:spPr>
          <a:xfrm>
            <a:off x="248195" y="2155284"/>
            <a:ext cx="4310742" cy="4329986"/>
          </a:xfrm>
        </p:spPr>
      </p:pic>
      <p:pic>
        <p:nvPicPr>
          <p:cNvPr id="6" name="5 Imagen" descr="day-19wv1-843x1024.jpg"/>
          <p:cNvPicPr>
            <a:picLocks noChangeAspect="1"/>
          </p:cNvPicPr>
          <p:nvPr/>
        </p:nvPicPr>
        <p:blipFill>
          <a:blip r:embed="rId4"/>
          <a:stretch>
            <a:fillRect/>
          </a:stretch>
        </p:blipFill>
        <p:spPr>
          <a:xfrm>
            <a:off x="7427090" y="1593668"/>
            <a:ext cx="3785371" cy="4598126"/>
          </a:xfrm>
          <a:prstGeom prst="rect">
            <a:avLst/>
          </a:prstGeom>
        </p:spPr>
      </p:pic>
      <p:sp>
        <p:nvSpPr>
          <p:cNvPr id="7" name="6 CuadroTexto"/>
          <p:cNvSpPr txBox="1"/>
          <p:nvPr/>
        </p:nvSpPr>
        <p:spPr>
          <a:xfrm>
            <a:off x="7863840" y="888274"/>
            <a:ext cx="2978331" cy="365760"/>
          </a:xfrm>
          <a:prstGeom prst="rect">
            <a:avLst/>
          </a:prstGeom>
          <a:noFill/>
        </p:spPr>
        <p:txBody>
          <a:bodyPr wrap="square" rtlCol="0">
            <a:spAutoFit/>
          </a:bodyPr>
          <a:lstStyle/>
          <a:p>
            <a:r>
              <a:rPr lang="es-CL" dirty="0" smtClean="0"/>
              <a:t>Día 19, fértil. 25 años.</a:t>
            </a:r>
            <a:endParaRPr lang="es-CL" dirty="0"/>
          </a:p>
        </p:txBody>
      </p:sp>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5422" y="1742941"/>
            <a:ext cx="2141156" cy="28934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S103031002">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7CB48F5-D6B9-4A73-B7C9-0F05E58E1A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TS103031002</Template>
  <TotalTime>0</TotalTime>
  <Words>1185</Words>
  <Application>Microsoft Office PowerPoint</Application>
  <PresentationFormat>Panorámica</PresentationFormat>
  <Paragraphs>85</Paragraphs>
  <Slides>34</Slides>
  <Notes>4</Notes>
  <HiddenSlides>0</HiddenSlides>
  <MMClips>0</MMClips>
  <ScaleCrop>false</ScaleCrop>
  <HeadingPairs>
    <vt:vector size="6" baseType="variant">
      <vt:variant>
        <vt:lpstr>Fuentes usadas</vt:lpstr>
      </vt:variant>
      <vt:variant>
        <vt:i4>11</vt:i4>
      </vt:variant>
      <vt:variant>
        <vt:lpstr>Tema</vt:lpstr>
      </vt:variant>
      <vt:variant>
        <vt:i4>4</vt:i4>
      </vt:variant>
      <vt:variant>
        <vt:lpstr>Títulos de diapositiva</vt:lpstr>
      </vt:variant>
      <vt:variant>
        <vt:i4>34</vt:i4>
      </vt:variant>
    </vt:vector>
  </HeadingPairs>
  <TitlesOfParts>
    <vt:vector size="49" baseType="lpstr">
      <vt:lpstr>Arial</vt:lpstr>
      <vt:lpstr>Bobcat</vt:lpstr>
      <vt:lpstr>Calibri</vt:lpstr>
      <vt:lpstr>Calibri Light</vt:lpstr>
      <vt:lpstr>Calligraphic</vt:lpstr>
      <vt:lpstr>Cambria</vt:lpstr>
      <vt:lpstr>Comic Sans MS</vt:lpstr>
      <vt:lpstr>Forte</vt:lpstr>
      <vt:lpstr>Garamond</vt:lpstr>
      <vt:lpstr>High Tower Text</vt:lpstr>
      <vt:lpstr>Minion Pro Cond</vt:lpstr>
      <vt:lpstr>TS103031002</vt:lpstr>
      <vt:lpstr>Tema de Office</vt:lpstr>
      <vt:lpstr>1_Tema de Office</vt:lpstr>
      <vt:lpstr>2_Tema de Office</vt:lpstr>
      <vt:lpstr>Presentación de PowerPoint</vt:lpstr>
      <vt:lpstr>Presentación de PowerPoint</vt:lpstr>
      <vt:lpstr>Presentación de PowerPoint</vt:lpstr>
      <vt:lpstr>Causas de alteraciones en nuestro cuerpo</vt:lpstr>
      <vt:lpstr>Presentación de PowerPoint</vt:lpstr>
      <vt:lpstr>Herramientas para la Autonomía corporal.</vt:lpstr>
      <vt:lpstr>Útera</vt:lpstr>
      <vt:lpstr>Presentación de PowerPoint</vt:lpstr>
      <vt:lpstr>Vagina o vulva.</vt:lpstr>
      <vt:lpstr>Presentación de PowerPoint</vt:lpstr>
      <vt:lpstr>Presentación de PowerPoint</vt:lpstr>
      <vt:lpstr>Cuello del útero de una mujer de 62 años de edad Posmenopáusica durante 12 años Madre de cuatro partos en casa todos vaginales (último nacimiento hace 29 años) No hay antecedentes de pechos anormales Sexualmente activa </vt:lpstr>
      <vt:lpstr>Presentación de PowerPoint</vt:lpstr>
      <vt:lpstr>Presentación de PowerPoint</vt:lpstr>
      <vt:lpstr>FERTILIDAD CONSCIENTE </vt:lpstr>
      <vt:lpstr>Método Calendario o diagrama Lunar</vt:lpstr>
      <vt:lpstr>Recolección de Sangre</vt:lpstr>
      <vt:lpstr>  </vt:lpstr>
      <vt:lpstr>Presentación de PowerPoint</vt:lpstr>
      <vt:lpstr>Presentación de PowerPoint</vt:lpstr>
      <vt:lpstr>Presentación de PowerPoint</vt:lpstr>
      <vt:lpstr>Presentación de PowerPoint</vt:lpstr>
      <vt:lpstr>Uso de las plantas locales para la sanación del útero</vt:lpstr>
      <vt:lpstr>Candiasis o cándida</vt:lpstr>
      <vt:lpstr>Remedios naturales contra la cándida</vt:lpstr>
      <vt:lpstr>Triconomas  y Gardnerella</vt:lpstr>
      <vt:lpstr>Triconomas  y Gardnerella</vt:lpstr>
      <vt:lpstr>Papiloma humano y cáncer del cuello del útero</vt:lpstr>
      <vt:lpstr>Presentación de PowerPoint</vt:lpstr>
      <vt:lpstr>Presentación de PowerPoint</vt:lpstr>
      <vt:lpstr>Presentación de PowerPoint</vt:lpstr>
      <vt:lpstr>Presentación de PowerPoint</vt:lpstr>
      <vt:lpstr>Presentación de PowerPoint</vt:lpstr>
      <vt:lpstr>Auto gestión del aborto</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2014-06-16T22:33:48Z</dcterms:created>
  <dcterms:modified xsi:type="dcterms:W3CDTF">2016-06-18T00:24:09Z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TC030310029991</vt:lpwstr>
  </property>
</Properties>
</file>