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13.jpeg" ContentType="image/jpe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9072000" cy="648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s-ES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907200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3085560"/>
            <a:ext cx="907200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9072000" cy="648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s-ES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3680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152680" y="30855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4000" y="30855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9072000" cy="648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s-ES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29210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71560" y="1368000"/>
            <a:ext cx="29210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639120" y="1368000"/>
            <a:ext cx="29210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639120" y="3085560"/>
            <a:ext cx="29210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71560" y="3085560"/>
            <a:ext cx="29210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504000" y="3085560"/>
            <a:ext cx="29210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9072000" cy="648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s-ES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368000"/>
            <a:ext cx="9072000" cy="328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9072000" cy="648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s-ES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907200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9072000" cy="648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s-ES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2680" y="13680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9072000" cy="648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s-ES" sz="33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216000"/>
            <a:ext cx="9072000" cy="3004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9072000" cy="648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s-ES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000" y="30855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13680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9072000" cy="648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s-ES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680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2680" y="30855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9072000" cy="648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s-ES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680" y="13680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3085560"/>
            <a:ext cx="907200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360" y="360"/>
            <a:ext cx="10078920" cy="567324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9072000" cy="648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1" lang="es-ES" sz="3300" spc="-1" strike="noStrike">
                <a:solidFill>
                  <a:srgbClr val="ffffff"/>
                </a:solidFill>
                <a:latin typeface="Arial"/>
              </a:rPr>
              <a:t>Pulse para editar el formato del texto de título</a:t>
            </a:r>
            <a:endParaRPr b="1" lang="es-ES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907200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Pulse para editar el formato de esquema del texto</a:t>
            </a:r>
            <a:endParaRPr b="0" lang="es-ES" sz="2400" spc="-1" strike="noStrike">
              <a:latin typeface="Arial"/>
            </a:endParaRPr>
          </a:p>
          <a:p>
            <a:pPr lvl="1" marL="864000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b="0" lang="es-ES" sz="2090" spc="-1" strike="noStrike">
                <a:latin typeface="Arial"/>
              </a:rPr>
              <a:t>Segundo nivel del esquema</a:t>
            </a:r>
            <a:endParaRPr b="0" lang="es-ES" sz="2090" spc="-1" strike="noStrike">
              <a:latin typeface="Arial"/>
            </a:endParaRPr>
          </a:p>
          <a:p>
            <a:pPr lvl="2" marL="1296000" indent="-288000">
              <a:spcAft>
                <a:spcPts val="632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Tercer nivel del esquema</a:t>
            </a:r>
            <a:endParaRPr b="0" lang="es-ES" sz="1800" spc="-1" strike="noStrike">
              <a:latin typeface="Arial"/>
            </a:endParaRPr>
          </a:p>
          <a:p>
            <a:pPr lvl="3" marL="1728000" indent="-216000">
              <a:spcAft>
                <a:spcPts val="422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b="0" lang="es-ES" sz="1500" spc="-1" strike="noStrike">
                <a:latin typeface="Arial"/>
              </a:rPr>
              <a:t>Cuarto nivel del esquema</a:t>
            </a:r>
            <a:endParaRPr b="0" lang="es-ES" sz="1500" spc="-1" strike="noStrike">
              <a:latin typeface="Arial"/>
            </a:endParaRPr>
          </a:p>
          <a:p>
            <a:pPr lvl="4" marL="2160000" indent="-216000">
              <a:spcAft>
                <a:spcPts val="21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0" lang="es-ES" sz="1500" spc="-1" strike="noStrike">
                <a:latin typeface="Arial"/>
              </a:rPr>
              <a:t>Quinto nivel del esquema</a:t>
            </a:r>
            <a:endParaRPr b="0" lang="es-ES" sz="1500" spc="-1" strike="noStrike">
              <a:latin typeface="Arial"/>
            </a:endParaRPr>
          </a:p>
          <a:p>
            <a:pPr lvl="5" marL="2592000" indent="-216000">
              <a:spcAft>
                <a:spcPts val="21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0" lang="es-ES" sz="1500" spc="-1" strike="noStrike">
                <a:latin typeface="Arial"/>
              </a:rPr>
              <a:t>Sexto nivel del esquema</a:t>
            </a:r>
            <a:endParaRPr b="0" lang="es-ES" sz="1500" spc="-1" strike="noStrike">
              <a:latin typeface="Arial"/>
            </a:endParaRPr>
          </a:p>
          <a:p>
            <a:pPr lvl="6" marL="3024000" indent="-216000">
              <a:spcAft>
                <a:spcPts val="21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0" lang="es-ES" sz="1500" spc="-1" strike="noStrike">
                <a:latin typeface="Arial"/>
              </a:rPr>
              <a:t>Séptimo nivel del esquema</a:t>
            </a:r>
            <a:endParaRPr b="0" lang="es-ES" sz="1500" spc="-1" strike="noStrike"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504000" y="5164920"/>
            <a:ext cx="2348280" cy="390960"/>
          </a:xfrm>
          <a:prstGeom prst="rect">
            <a:avLst/>
          </a:prstGeom>
        </p:spPr>
        <p:txBody>
          <a:bodyPr lIns="0" rIns="0" tIns="0" bIns="0"/>
          <a:p>
            <a:r>
              <a:rPr b="0" lang="es-ES" sz="1400" spc="-1" strike="noStrike">
                <a:latin typeface="Arial"/>
              </a:rPr>
              <a:t>&lt;fecha/hora&gt;</a:t>
            </a:r>
            <a:endParaRPr b="0" lang="es-ES" sz="1400" spc="-1" strike="noStrike"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447000" y="5164920"/>
            <a:ext cx="3195000" cy="39096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s-ES" sz="1400" spc="-1" strike="noStrike">
                <a:latin typeface="Arial"/>
              </a:rPr>
              <a:t>&lt;pie de página&gt;</a:t>
            </a:r>
            <a:endParaRPr b="0" lang="es-ES" sz="1400" spc="-1" strike="noStrike">
              <a:latin typeface="Arial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227000" y="5164920"/>
            <a:ext cx="2348280" cy="390960"/>
          </a:xfrm>
          <a:prstGeom prst="rect">
            <a:avLst/>
          </a:prstGeom>
        </p:spPr>
        <p:txBody>
          <a:bodyPr lIns="0" rIns="0" tIns="0" bIns="0"/>
          <a:p>
            <a:pPr algn="r"/>
            <a:fld id="{C9C22D0A-2010-43A8-8E3D-D48272E3FFF1}" type="slidenum">
              <a:rPr b="0" lang="es-ES" sz="1400" spc="-1" strike="noStrike">
                <a:latin typeface="Arial"/>
              </a:rPr>
              <a:t>&lt;número&gt;</a:t>
            </a:fld>
            <a:endParaRPr b="0" lang="es-ES" sz="14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://ciudades-democraticas.cc/sessions/icdemocracia-presentacion-de-proyectos/" TargetMode="External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hyperlink" Target="http://wikum.org/" TargetMode="External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hyperlink" Target="https://start.me/p/aLQkO8/ciudades-democraticas" TargetMode="External"/><Relationship Id="rId2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hyperlink" Target="http://ciudades-democraticas.cc/" TargetMode="External"/><Relationship Id="rId4" Type="http://schemas.openxmlformats.org/officeDocument/2006/relationships/hyperlink" Target="http://ciudades-democraticas.cc/2016" TargetMode="External"/><Relationship Id="rId5" Type="http://schemas.openxmlformats.org/officeDocument/2006/relationships/hyperlink" Target="http://ciudades-democraticas.cc/consulcon/" TargetMode="External"/><Relationship Id="rId6" Type="http://schemas.openxmlformats.org/officeDocument/2006/relationships/hyperlink" Target="http://ciudades-democraticas.cc/conferencia-internacional/" TargetMode="External"/><Relationship Id="rId7" Type="http://schemas.openxmlformats.org/officeDocument/2006/relationships/hyperlink" Target="http://ciudades-democraticas.cc/sessions/icdemocracia-presentacion-de-proyectos/" TargetMode="External"/><Relationship Id="rId8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s-ES" sz="3300" spc="-1" strike="noStrike">
                <a:solidFill>
                  <a:srgbClr val="ffffff"/>
                </a:solidFill>
                <a:latin typeface="Armata"/>
              </a:rPr>
              <a:t>CIUDADES DEMOCRÁTICAS</a:t>
            </a:r>
            <a:endParaRPr b="1" lang="es-ES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TextShape 2"/>
          <p:cNvSpPr txBox="1"/>
          <p:nvPr/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709560" y="1008000"/>
            <a:ext cx="8660880" cy="4605480"/>
          </a:xfrm>
          <a:prstGeom prst="rect">
            <a:avLst/>
          </a:prstGeom>
          <a:ln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s-ES" sz="3000" spc="-1" strike="noStrike">
                <a:solidFill>
                  <a:srgbClr val="ffffff"/>
                </a:solidFill>
                <a:latin typeface="Armata"/>
              </a:rPr>
              <a:t>Inteligencia Colectiva para la Democracia</a:t>
            </a:r>
            <a:endParaRPr b="1" lang="es-ES" sz="3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TextShape 2"/>
          <p:cNvSpPr txBox="1"/>
          <p:nvPr/>
        </p:nvSpPr>
        <p:spPr>
          <a:xfrm>
            <a:off x="504000" y="1224000"/>
            <a:ext cx="9072000" cy="4104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mata"/>
              </a:rPr>
              <a:t>Durante los días 6 al 17 de noviembre, </a:t>
            </a:r>
            <a:r>
              <a:rPr b="1" i="1" lang="es-ES" sz="2000" spc="-1" strike="noStrike">
                <a:latin typeface="Armata"/>
              </a:rPr>
              <a:t>ParticipaLab </a:t>
            </a:r>
            <a:r>
              <a:rPr b="0" lang="es-ES" sz="2000" spc="-1" strike="noStrike">
                <a:latin typeface="Armata"/>
              </a:rPr>
              <a:t> organizó los talleres de </a:t>
            </a:r>
            <a:r>
              <a:rPr b="0" i="1" lang="es-ES" sz="2000" spc="-1" strike="noStrike">
                <a:latin typeface="Armata"/>
              </a:rPr>
              <a:t>prototipado</a:t>
            </a:r>
            <a:r>
              <a:rPr b="0" lang="es-ES" sz="2000" spc="-1" strike="noStrike">
                <a:latin typeface="Armata"/>
              </a:rPr>
              <a:t> de </a:t>
            </a:r>
            <a:r>
              <a:rPr b="1" lang="es-ES" sz="2000" spc="-1" strike="noStrike">
                <a:latin typeface="Armata"/>
              </a:rPr>
              <a:t>Inteligencia Colectiva para la Democracia</a:t>
            </a:r>
            <a:r>
              <a:rPr b="0" lang="es-ES" sz="2000" spc="-1" strike="noStrike">
                <a:latin typeface="Armata"/>
              </a:rPr>
              <a:t>: 15 días de talleres de creación de prototipos: 10 proyectos y más de 100 colaboradores.</a:t>
            </a:r>
            <a:endParaRPr b="0" lang="es-ES" sz="20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mata"/>
              </a:rPr>
              <a:t>Esta reunión vendría a ser un </a:t>
            </a:r>
            <a:r>
              <a:rPr b="0" i="1" lang="es-ES" sz="2000" spc="-1" strike="noStrike">
                <a:latin typeface="Armata"/>
              </a:rPr>
              <a:t>hackatón</a:t>
            </a:r>
            <a:r>
              <a:rPr b="0" lang="es-ES" sz="2000" spc="-1" strike="noStrike">
                <a:latin typeface="Armata"/>
              </a:rPr>
              <a:t>, unos días con mucha actividad, ideas en tormenta y el desarrollo, entre todas las personas participantes (desarrolladoras, diseñadoras y políticas de nuevo cuño, como nosotras), de herramientas en torno a la participación y a la democracia. </a:t>
            </a:r>
            <a:endParaRPr b="0" lang="es-ES" sz="20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mata"/>
              </a:rPr>
              <a:t>Se puede encontrar la lista completa de herramientas resultantes en </a:t>
            </a:r>
            <a:r>
              <a:rPr b="0" lang="es-ES" sz="2000" spc="-1" strike="noStrike">
                <a:latin typeface="Armata"/>
                <a:hlinkClick r:id="rId1"/>
              </a:rPr>
              <a:t>esta dirección</a:t>
            </a:r>
            <a:r>
              <a:rPr b="0" lang="es-ES" sz="2000" spc="-1" strike="noStrike">
                <a:latin typeface="Armata"/>
              </a:rPr>
              <a:t>, pero os haré un resumen de las iniciativas que más llamaron mi atención.</a:t>
            </a:r>
            <a:endParaRPr b="0" lang="es-ES" sz="2000" spc="-1" strike="noStrike"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s-ES" sz="3000" spc="-1" strike="noStrike">
                <a:solidFill>
                  <a:srgbClr val="ffffff"/>
                </a:solidFill>
                <a:latin typeface="Armata"/>
              </a:rPr>
              <a:t>Inteligencia Colectiva para la Democracia</a:t>
            </a:r>
            <a:endParaRPr b="1" lang="es-ES" sz="3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6" name="" descr=""/>
          <p:cNvPicPr/>
          <p:nvPr/>
        </p:nvPicPr>
        <p:blipFill>
          <a:blip r:embed="rId1"/>
          <a:stretch/>
        </p:blipFill>
        <p:spPr>
          <a:xfrm>
            <a:off x="98280" y="1080000"/>
            <a:ext cx="9855360" cy="4392000"/>
          </a:xfrm>
          <a:prstGeom prst="rect">
            <a:avLst/>
          </a:prstGeom>
          <a:ln>
            <a:noFill/>
          </a:ln>
        </p:spPr>
      </p:pic>
      <p:pic>
        <p:nvPicPr>
          <p:cNvPr id="67" name="" descr=""/>
          <p:cNvPicPr/>
          <p:nvPr/>
        </p:nvPicPr>
        <p:blipFill>
          <a:blip r:embed="rId2"/>
          <a:stretch/>
        </p:blipFill>
        <p:spPr>
          <a:xfrm rot="21149400">
            <a:off x="258120" y="1914480"/>
            <a:ext cx="2907360" cy="83952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" descr=""/>
          <p:cNvPicPr/>
          <p:nvPr/>
        </p:nvPicPr>
        <p:blipFill>
          <a:blip r:embed="rId1"/>
          <a:stretch/>
        </p:blipFill>
        <p:spPr>
          <a:xfrm>
            <a:off x="6624000" y="1051560"/>
            <a:ext cx="3312000" cy="4420440"/>
          </a:xfrm>
          <a:prstGeom prst="rect">
            <a:avLst/>
          </a:prstGeom>
          <a:ln>
            <a:noFill/>
          </a:ln>
        </p:spPr>
      </p:pic>
      <p:sp>
        <p:nvSpPr>
          <p:cNvPr id="69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s-ES" sz="3000" spc="-1" strike="noStrike">
                <a:solidFill>
                  <a:srgbClr val="ffffff"/>
                </a:solidFill>
                <a:latin typeface="Armata"/>
              </a:rPr>
              <a:t>Wikum, gestor de debates</a:t>
            </a:r>
            <a:endParaRPr b="1" lang="es-ES" sz="3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TextShape 2"/>
          <p:cNvSpPr txBox="1"/>
          <p:nvPr/>
        </p:nvSpPr>
        <p:spPr>
          <a:xfrm>
            <a:off x="288000" y="1152000"/>
            <a:ext cx="7128000" cy="43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mata"/>
                <a:hlinkClick r:id="rId2"/>
              </a:rPr>
              <a:t>Wikum</a:t>
            </a:r>
            <a:r>
              <a:rPr b="0" lang="es-ES" sz="3200" spc="-1" strike="noStrike">
                <a:latin typeface="Armata"/>
              </a:rPr>
              <a:t> es una forma de gestionar debates. </a:t>
            </a:r>
            <a:endParaRPr b="0" lang="es-ES" sz="32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mata"/>
              </a:rPr>
              <a:t>Todas tenemos en mente debates que se formulan sobre un tema y, a medida que van avanzando, aparecen comentarios que derivan hacia otros asuntos. Aunque puedan ser interesantes, nos desvían del asunto central. </a:t>
            </a:r>
            <a:endParaRPr b="0" lang="es-ES" sz="32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mata"/>
              </a:rPr>
              <a:t>Por otro lado, hay ocasiones en que esas derivas tratan asuntos que pueden ser muy válidos, llegando a formular temas de importancia o, sencillamente, difieren de la idea general mostrada en el debate. </a:t>
            </a:r>
            <a:endParaRPr b="0" lang="es-ES" sz="32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1" lang="es-ES" sz="3200" spc="-1" strike="noStrike">
                <a:latin typeface="Armata"/>
              </a:rPr>
              <a:t>Wikum</a:t>
            </a:r>
            <a:r>
              <a:rPr b="0" lang="es-ES" sz="3200" spc="-1" strike="noStrike">
                <a:latin typeface="Armata"/>
              </a:rPr>
              <a:t> gestiona los hilos de discusión de forma que se puede seguir el tema principal y, gracias a resúmenes que hacen voluntarias y que figuran en la entrada de los hilos secundarios, decidir si se entra en ellos o no.</a:t>
            </a:r>
            <a:endParaRPr b="0" lang="es-ES" sz="32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mata"/>
              </a:rPr>
              <a:t>Para trabajar con </a:t>
            </a:r>
            <a:r>
              <a:rPr b="1" lang="es-ES" sz="3200" spc="-1" strike="noStrike">
                <a:latin typeface="Armata"/>
              </a:rPr>
              <a:t>Wikum</a:t>
            </a:r>
            <a:r>
              <a:rPr b="0" lang="es-ES" sz="3200" spc="-1" strike="noStrike">
                <a:latin typeface="Armata"/>
              </a:rPr>
              <a:t>, se importa el hilo del debate pegando la dirección donde éste se encuentra y después se trabaja sobre él. </a:t>
            </a:r>
            <a:endParaRPr b="0" lang="es-ES" sz="3200" spc="-1" strike="noStrike"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s-ES" sz="3300" spc="-1" strike="noStrike">
                <a:solidFill>
                  <a:srgbClr val="ffffff"/>
                </a:solidFill>
                <a:latin typeface="Armata"/>
              </a:rPr>
              <a:t>SocialMAPS</a:t>
            </a:r>
            <a:endParaRPr b="1" lang="es-ES" sz="33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2" name="" descr=""/>
          <p:cNvPicPr/>
          <p:nvPr/>
        </p:nvPicPr>
        <p:blipFill>
          <a:blip r:embed="rId1"/>
          <a:stretch/>
        </p:blipFill>
        <p:spPr>
          <a:xfrm>
            <a:off x="216000" y="1080000"/>
            <a:ext cx="9626400" cy="444744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s-ES" sz="3300" spc="-1" strike="noStrike">
                <a:solidFill>
                  <a:srgbClr val="ffffff"/>
                </a:solidFill>
                <a:latin typeface="Armata"/>
              </a:rPr>
              <a:t>SocialMAPS</a:t>
            </a:r>
            <a:endParaRPr b="1" lang="es-ES" sz="33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" descr=""/>
          <p:cNvPicPr/>
          <p:nvPr/>
        </p:nvPicPr>
        <p:blipFill>
          <a:blip r:embed="rId1"/>
          <a:stretch/>
        </p:blipFill>
        <p:spPr>
          <a:xfrm>
            <a:off x="5402520" y="1728000"/>
            <a:ext cx="4533480" cy="3024000"/>
          </a:xfrm>
          <a:prstGeom prst="rect">
            <a:avLst/>
          </a:prstGeom>
          <a:ln>
            <a:noFill/>
          </a:ln>
        </p:spPr>
      </p:pic>
      <p:sp>
        <p:nvSpPr>
          <p:cNvPr id="75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i="1" lang="es-ES" sz="3300" spc="-1" strike="noStrike">
                <a:solidFill>
                  <a:srgbClr val="ffffff"/>
                </a:solidFill>
                <a:latin typeface="Armata"/>
              </a:rPr>
              <a:t>BotActivista </a:t>
            </a:r>
            <a:r>
              <a:rPr b="1" lang="es-ES" sz="3300" spc="-1" strike="noStrike">
                <a:solidFill>
                  <a:srgbClr val="ffffff"/>
                </a:solidFill>
                <a:latin typeface="Armata"/>
              </a:rPr>
              <a:t>: hackeando Facebook</a:t>
            </a:r>
            <a:endParaRPr b="1" lang="es-ES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TextShape 2"/>
          <p:cNvSpPr txBox="1"/>
          <p:nvPr/>
        </p:nvSpPr>
        <p:spPr>
          <a:xfrm>
            <a:off x="250200" y="1152000"/>
            <a:ext cx="6733800" cy="4392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mata"/>
              </a:rPr>
              <a:t>El </a:t>
            </a:r>
            <a:r>
              <a:rPr b="1" i="1" lang="es-ES" sz="2400" spc="-1" strike="noStrike">
                <a:latin typeface="Armata"/>
              </a:rPr>
              <a:t>BotActivista </a:t>
            </a:r>
            <a:r>
              <a:rPr b="0" lang="es-ES" sz="2400" spc="-1" strike="noStrike">
                <a:latin typeface="Armata"/>
              </a:rPr>
              <a:t> son un conjunto de herramientas para campañas electorales sin financiamiento que tiene como objetivo final la democratización de los procesos electorales.</a:t>
            </a:r>
            <a:endParaRPr b="0" lang="es-E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1" i="1" lang="es-ES" sz="2400" spc="-1" strike="noStrike">
                <a:latin typeface="Armata"/>
              </a:rPr>
              <a:t>Liane</a:t>
            </a:r>
            <a:r>
              <a:rPr b="0" lang="es-ES" sz="2400" spc="-1" strike="noStrike">
                <a:latin typeface="Armata"/>
              </a:rPr>
              <a:t>  es la herramienta que </a:t>
            </a:r>
            <a:r>
              <a:rPr b="0" i="1" lang="es-ES" sz="2400" spc="-1" strike="noStrike">
                <a:latin typeface="Armata"/>
              </a:rPr>
              <a:t>hackea</a:t>
            </a:r>
            <a:r>
              <a:rPr b="0" lang="es-ES" sz="2400" spc="-1" strike="noStrike">
                <a:latin typeface="Armata"/>
              </a:rPr>
              <a:t> Facebook. A partir de la recolección de los datos de la red social se puede identificar la audiencia de interés, ubicarla en el territorio y segmentar el mensaje. El trabajo del algoritmo permite ejecutar acciones más efectivas en las campañas electorales.</a:t>
            </a:r>
            <a:endParaRPr b="0" lang="es-E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mata"/>
              </a:rPr>
              <a:t>Dentro del </a:t>
            </a:r>
            <a:r>
              <a:rPr b="0" lang="es-ES" sz="2400" spc="-1" strike="noStrike">
                <a:latin typeface="Armata"/>
              </a:rPr>
              <a:t>kit</a:t>
            </a:r>
            <a:r>
              <a:rPr b="0" lang="es-ES" sz="2400" spc="-1" strike="noStrike">
                <a:latin typeface="Armata"/>
              </a:rPr>
              <a:t> también han construido una herramienta de gestión de personas para realizar campañas de </a:t>
            </a:r>
            <a:r>
              <a:rPr b="0" i="1" lang="es-ES" sz="2400" spc="-1" strike="noStrike">
                <a:latin typeface="Armata"/>
              </a:rPr>
              <a:t>call to action</a:t>
            </a:r>
            <a:r>
              <a:rPr b="0" lang="es-ES" sz="2400" spc="-1" strike="noStrike">
                <a:latin typeface="Armata"/>
              </a:rPr>
              <a:t>.</a:t>
            </a:r>
            <a:endParaRPr b="0" lang="es-E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mata"/>
              </a:rPr>
              <a:t>Por lo que yo he visto, es necesario una persona que desarrolle el software. Yo no podría, es demasiado técnico para mi conocimiento de la Red y del código.</a:t>
            </a:r>
            <a:endParaRPr b="0" lang="es-ES" sz="2400" spc="-1" strike="noStrike"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504000" y="64440"/>
            <a:ext cx="9072000" cy="951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s-ES" sz="3000" spc="-1" strike="noStrike">
                <a:solidFill>
                  <a:srgbClr val="ffffff"/>
                </a:solidFill>
                <a:latin typeface="Armata"/>
              </a:rPr>
              <a:t>NUEVOS MODELOS de DEMOCRACIA: HÍBRIDA </a:t>
            </a:r>
            <a:endParaRPr b="1" lang="es-ES" sz="3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TextShape 2"/>
          <p:cNvSpPr txBox="1"/>
          <p:nvPr/>
        </p:nvSpPr>
        <p:spPr>
          <a:xfrm>
            <a:off x="360000" y="1152000"/>
            <a:ext cx="9360000" cy="424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mata"/>
              </a:rPr>
              <a:t>“</a:t>
            </a:r>
            <a:r>
              <a:rPr b="0" lang="es-ES" sz="2000" spc="-1" strike="noStrike">
                <a:latin typeface="Armata"/>
              </a:rPr>
              <a:t>El 74% de ciudadanos de España </a:t>
            </a:r>
            <a:r>
              <a:rPr b="0" i="1" lang="es-ES" sz="2000" spc="-1" strike="noStrike">
                <a:latin typeface="Armata"/>
              </a:rPr>
              <a:t>no está satisfecho con el funcionamiento de la democracia del país</a:t>
            </a:r>
            <a:r>
              <a:rPr b="0" lang="es-ES" sz="2000" spc="-1" strike="noStrike">
                <a:latin typeface="Armata"/>
              </a:rPr>
              <a:t>. El 41% de la población europea </a:t>
            </a:r>
            <a:r>
              <a:rPr b="0" i="1" lang="es-ES" sz="2000" spc="-1" strike="noStrike">
                <a:latin typeface="Armata"/>
              </a:rPr>
              <a:t>no participa de los procesos democráticos</a:t>
            </a:r>
            <a:r>
              <a:rPr b="0" lang="es-ES" sz="2000" spc="-1" strike="noStrike">
                <a:latin typeface="Armata"/>
              </a:rPr>
              <a:t>”.</a:t>
            </a:r>
            <a:endParaRPr b="0" lang="es-ES" sz="20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mata"/>
              </a:rPr>
              <a:t>Preocupados por el bajo nivel de participación en dichos procesos, este equipo propuso uno de los proyectos más innovadores en cuanto a mecanismos de </a:t>
            </a:r>
            <a:r>
              <a:rPr b="1" lang="es-ES" sz="2000" spc="-1" strike="noStrike">
                <a:latin typeface="Armata"/>
              </a:rPr>
              <a:t>participación democrática</a:t>
            </a:r>
            <a:r>
              <a:rPr b="0" lang="es-ES" sz="2000" spc="-1" strike="noStrike">
                <a:latin typeface="Armata"/>
              </a:rPr>
              <a:t>.</a:t>
            </a:r>
            <a:endParaRPr b="0" lang="es-ES" sz="20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mata"/>
              </a:rPr>
              <a:t>Enfocado a municipios, pero aplicable también a otras instituciones, plantea la posibilidad de </a:t>
            </a:r>
            <a:r>
              <a:rPr b="1" lang="es-ES" sz="2000" spc="-1" strike="noStrike">
                <a:latin typeface="Armata"/>
              </a:rPr>
              <a:t>procesos menos complejos</a:t>
            </a:r>
            <a:r>
              <a:rPr b="0" lang="es-ES" sz="2000" spc="-1" strike="noStrike">
                <a:latin typeface="Armata"/>
              </a:rPr>
              <a:t> que </a:t>
            </a:r>
            <a:r>
              <a:rPr b="1" lang="es-ES" sz="2000" spc="-1" strike="noStrike">
                <a:latin typeface="Armata"/>
              </a:rPr>
              <a:t>permiten demandas y solicitudes ciudadanas</a:t>
            </a:r>
            <a:r>
              <a:rPr b="0" lang="es-ES" sz="2000" spc="-1" strike="noStrike">
                <a:latin typeface="Armata"/>
              </a:rPr>
              <a:t>.</a:t>
            </a:r>
            <a:endParaRPr b="0" lang="es-ES" sz="20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mata"/>
              </a:rPr>
              <a:t>La democracia híbrida propone combinar la participación mediante  plataformas  digitales  (</a:t>
            </a:r>
            <a:r>
              <a:rPr b="0" i="1" lang="es-ES" sz="2000" spc="-1" strike="noStrike">
                <a:latin typeface="Armata"/>
              </a:rPr>
              <a:t>democracia  participativa</a:t>
            </a:r>
            <a:r>
              <a:rPr b="0" lang="es-ES" sz="2000" spc="-1" strike="noStrike">
                <a:latin typeface="Armata"/>
              </a:rPr>
              <a:t>)  con  la participación presencial en base a una selección aleatoria de personas (</a:t>
            </a:r>
            <a:r>
              <a:rPr b="0" i="1" lang="es-ES" sz="2000" spc="-1" strike="noStrike">
                <a:latin typeface="Armata"/>
              </a:rPr>
              <a:t>democracia deliberativa</a:t>
            </a:r>
            <a:r>
              <a:rPr b="0" lang="es-ES" sz="2000" spc="-1" strike="noStrike">
                <a:latin typeface="Armata"/>
              </a:rPr>
              <a:t>). </a:t>
            </a:r>
            <a:endParaRPr b="0" lang="es-ES" sz="2000" spc="-1" strike="noStrike"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s-ES" sz="3000" spc="-1" strike="noStrike">
                <a:solidFill>
                  <a:srgbClr val="ffffff"/>
                </a:solidFill>
                <a:latin typeface="Armata"/>
              </a:rPr>
              <a:t>Ciudades Democráticas continuará...</a:t>
            </a:r>
            <a:endParaRPr b="1" lang="es-ES" sz="3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TextShape 2"/>
          <p:cNvSpPr txBox="1"/>
          <p:nvPr/>
        </p:nvSpPr>
        <p:spPr>
          <a:xfrm>
            <a:off x="432000" y="1224000"/>
            <a:ext cx="9288000" cy="417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mata"/>
              </a:rPr>
              <a:t>La información que se mostró en el evento fue abundante, pero no tendría sentido quedarse ahí. Debemos profundizar en las ideas originales vistas, contrastarlas e, incluso, ser críticos.</a:t>
            </a:r>
            <a:endParaRPr b="0" lang="es-E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mata"/>
              </a:rPr>
              <a:t>Mientras tanto, os dejo esta presentación y la dirección de una página web donde vengo depositando la información que reúno, principalmente en forma de enlaces.</a:t>
            </a:r>
            <a:endParaRPr b="0" lang="es-E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mata"/>
              </a:rPr>
              <a:t>Start.me, es un sitio web donde puedes almacenar, de forma gratuita, los marcadores y notas que desees y, por medio de una cuenta personal, disponer de ellos de forma sincronizada.</a:t>
            </a:r>
            <a:endParaRPr b="0" lang="es-E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mata"/>
                <a:hlinkClick r:id="rId1"/>
              </a:rPr>
              <a:t>Esta es la dirección a Ciudades Democráticas en Start.me</a:t>
            </a:r>
            <a:r>
              <a:rPr b="0" lang="es-ES" sz="2400" spc="-1" strike="noStrike">
                <a:latin typeface="Arial"/>
              </a:rPr>
              <a:t>.</a:t>
            </a:r>
            <a:endParaRPr b="0" lang="es-ES" sz="2400" spc="-1" strike="noStrike"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s-ES" sz="3300" spc="-1" strike="noStrike">
                <a:solidFill>
                  <a:srgbClr val="ffffff"/>
                </a:solidFill>
                <a:latin typeface="Armata"/>
              </a:rPr>
              <a:t>Seguimos en contacto</a:t>
            </a:r>
            <a:endParaRPr b="1" lang="es-ES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mata"/>
              </a:rPr>
              <a:t>Debemos agradecer a Sí Se Puede Laredo la financiación del viaje y su predisposición a compartir lo recogido con </a:t>
            </a:r>
            <a:r>
              <a:rPr b="1" lang="es-ES" sz="2400" spc="-1" strike="noStrike">
                <a:latin typeface="Armata"/>
              </a:rPr>
              <a:t>AMIC</a:t>
            </a:r>
            <a:r>
              <a:rPr b="0" lang="es-ES" sz="2400" spc="-1" strike="noStrike">
                <a:latin typeface="Armata"/>
              </a:rPr>
              <a:t>.</a:t>
            </a:r>
            <a:endParaRPr b="0" lang="es-E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mata"/>
              </a:rPr>
              <a:t>Si no disponéis de una memoria </a:t>
            </a:r>
            <a:r>
              <a:rPr b="0" i="1" lang="es-ES" sz="2400" spc="-1" strike="noStrike">
                <a:latin typeface="Armata"/>
              </a:rPr>
              <a:t>tipo pendrive </a:t>
            </a:r>
            <a:r>
              <a:rPr b="0" lang="es-ES" sz="2400" spc="-1" strike="noStrike">
                <a:latin typeface="Armata"/>
              </a:rPr>
              <a:t> os puedo enviar esta presentación por otro medio, basta que me digáis cuál preferís.</a:t>
            </a:r>
            <a:endParaRPr b="0" lang="es-E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mata"/>
              </a:rPr>
              <a:t>Y ya no relleno más texto…</a:t>
            </a:r>
            <a:endParaRPr b="0" lang="es-E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endParaRPr b="0" lang="es-ES" sz="2400" spc="-1" strike="noStrike">
              <a:latin typeface="Arial"/>
            </a:endParaRPr>
          </a:p>
          <a:p>
            <a:pPr marL="432000" indent="-324000" algn="ctr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1" lang="es-ES" sz="3600" spc="-1" strike="noStrike">
                <a:solidFill>
                  <a:srgbClr val="407927"/>
                </a:solidFill>
                <a:latin typeface="Armata"/>
              </a:rPr>
              <a:t>MUCHAS GRACIAS POR VUESTRA ATENCIÓN</a:t>
            </a:r>
            <a:endParaRPr b="0" lang="es-ES" sz="3600" spc="-1" strike="noStrike"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5760000" y="1296000"/>
            <a:ext cx="4042080" cy="4042080"/>
          </a:xfrm>
          <a:prstGeom prst="rect">
            <a:avLst/>
          </a:prstGeom>
          <a:ln>
            <a:noFill/>
          </a:ln>
        </p:spPr>
      </p:pic>
      <p:sp>
        <p:nvSpPr>
          <p:cNvPr id="46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s-ES" sz="3000" spc="-1" strike="noStrike">
                <a:solidFill>
                  <a:srgbClr val="ffffff"/>
                </a:solidFill>
                <a:latin typeface="Armata"/>
              </a:rPr>
              <a:t>¿Quién organizó Ciudades Democráticas?</a:t>
            </a:r>
            <a:endParaRPr b="1" lang="es-ES" sz="3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144000" y="1350000"/>
            <a:ext cx="5760000" cy="43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1" i="1" lang="es-ES" sz="2200" spc="-1" strike="noStrike">
                <a:latin typeface="Armata"/>
              </a:rPr>
              <a:t>ParticipaLAB</a:t>
            </a:r>
            <a:r>
              <a:rPr b="0" lang="es-ES" sz="2200" spc="-1" strike="noStrike">
                <a:latin typeface="Armata"/>
              </a:rPr>
              <a:t>  es un espacio de trabajo interdisciplinar orientado al estudio, desarrollo y práctica de procesos de participación que puedan impulsar una democracia directa, deliberativa y distribuida. La Red ofrece infinitas posibilidades de interacción entre iguales actualmente inexploradas. Creemos en un futuro cercano en el cual la sociedad tenga el control directo de la democracia y participe de forma habitual e inteligente.</a:t>
            </a:r>
            <a:endParaRPr b="0" lang="es-ES" sz="2200" spc="-1" strike="noStrike"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s-ES" sz="3300" spc="-1" strike="noStrike">
                <a:solidFill>
                  <a:srgbClr val="ffffff"/>
                </a:solidFill>
                <a:latin typeface="Armata"/>
              </a:rPr>
              <a:t>Tres eventos en uno</a:t>
            </a:r>
            <a:endParaRPr b="1" lang="es-ES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504000" y="1152000"/>
            <a:ext cx="9072000" cy="4104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1" lang="es-ES" sz="2000" spc="-1" strike="noStrike">
                <a:latin typeface="Armata"/>
              </a:rPr>
              <a:t>Ciudades Democráticas</a:t>
            </a:r>
            <a:r>
              <a:rPr b="0" lang="es-ES" sz="2000" spc="-1" strike="noStrike">
                <a:latin typeface="Armata"/>
              </a:rPr>
              <a:t> es un evento en torno a las tecnologías de participación que tuvo lugar en la ciudad de Madrid en noviembre 2017 y, anteriormente, en Mayo de 2016. Ha constado de </a:t>
            </a:r>
            <a:r>
              <a:rPr b="1" lang="es-ES" sz="2000" spc="-1" strike="noStrike">
                <a:latin typeface="Armata"/>
              </a:rPr>
              <a:t>talleres</a:t>
            </a:r>
            <a:r>
              <a:rPr b="0" lang="es-ES" sz="2000" spc="-1" strike="noStrike">
                <a:latin typeface="Armata"/>
              </a:rPr>
              <a:t>, </a:t>
            </a:r>
            <a:r>
              <a:rPr b="1" i="1" lang="es-ES" sz="2000" spc="-1" strike="noStrike">
                <a:latin typeface="Armata"/>
              </a:rPr>
              <a:t>hackatones</a:t>
            </a:r>
            <a:r>
              <a:rPr b="0" lang="es-ES" sz="2000" spc="-1" strike="noStrike">
                <a:latin typeface="Armata"/>
              </a:rPr>
              <a:t> </a:t>
            </a:r>
            <a:r>
              <a:rPr b="1" lang="es-ES" sz="2000" spc="-1" strike="noStrike">
                <a:latin typeface="Armata"/>
              </a:rPr>
              <a:t>y  conferencias</a:t>
            </a:r>
            <a:r>
              <a:rPr b="0" lang="es-ES" sz="2000" spc="-1" strike="noStrike">
                <a:latin typeface="Armata"/>
              </a:rPr>
              <a:t> con personas de todo el mundo para </a:t>
            </a:r>
            <a:r>
              <a:rPr b="1" lang="es-ES" sz="2000" spc="-1" strike="noStrike">
                <a:latin typeface="Armata"/>
              </a:rPr>
              <a:t>potenciar la participación ciudadana en la democracia</a:t>
            </a:r>
            <a:r>
              <a:rPr b="0" lang="es-ES" sz="2000" spc="-1" strike="noStrike">
                <a:latin typeface="Armata"/>
              </a:rPr>
              <a:t>.</a:t>
            </a:r>
            <a:endParaRPr b="0" lang="es-ES" sz="20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mata"/>
              </a:rPr>
              <a:t>El evento abarca la </a:t>
            </a:r>
            <a:r>
              <a:rPr b="1" lang="es-ES" sz="2000" spc="-1" strike="noStrike">
                <a:latin typeface="Armata"/>
              </a:rPr>
              <a:t>CONSULCon’17</a:t>
            </a:r>
            <a:r>
              <a:rPr b="1" lang="es-ES" sz="2000" spc="-1" strike="noStrike" baseline="33000">
                <a:solidFill>
                  <a:srgbClr val="579835"/>
                </a:solidFill>
                <a:latin typeface="Armata"/>
              </a:rPr>
              <a:t>*1</a:t>
            </a:r>
            <a:r>
              <a:rPr b="0" lang="es-ES" sz="2000" spc="-1" strike="noStrike">
                <a:latin typeface="Armata"/>
              </a:rPr>
              <a:t>, la </a:t>
            </a:r>
            <a:r>
              <a:rPr b="1" lang="es-ES" sz="2000" spc="-1" strike="noStrike">
                <a:latin typeface="Armata"/>
              </a:rPr>
              <a:t>Conferencia Internacional de Ciudades Democráticas</a:t>
            </a:r>
            <a:r>
              <a:rPr b="0" lang="es-ES" sz="2000" spc="-1" strike="noStrike">
                <a:latin typeface="Armata"/>
              </a:rPr>
              <a:t> y el </a:t>
            </a:r>
            <a:r>
              <a:rPr b="1" lang="es-ES" sz="2000" spc="-1" strike="noStrike">
                <a:latin typeface="Armata"/>
              </a:rPr>
              <a:t>taller de prototipado</a:t>
            </a:r>
            <a:r>
              <a:rPr b="1" lang="es-ES" sz="2000" spc="-1" strike="noStrike" baseline="33000">
                <a:solidFill>
                  <a:srgbClr val="579835"/>
                </a:solidFill>
                <a:latin typeface="Armata"/>
              </a:rPr>
              <a:t>*2</a:t>
            </a:r>
            <a:r>
              <a:rPr b="1" lang="es-ES" sz="2000" spc="-1" strike="noStrike">
                <a:latin typeface="Armata"/>
              </a:rPr>
              <a:t> </a:t>
            </a:r>
            <a:r>
              <a:rPr b="1" lang="es-ES" sz="2000" spc="-1" strike="noStrike">
                <a:latin typeface="Armata"/>
              </a:rPr>
              <a:t>Inteligencia Colectiva para la Democracia</a:t>
            </a:r>
            <a:r>
              <a:rPr b="0" lang="es-ES" sz="2000" spc="-1" strike="noStrike">
                <a:latin typeface="Armata"/>
              </a:rPr>
              <a:t> organizado por </a:t>
            </a:r>
            <a:r>
              <a:rPr b="0" i="1" lang="es-ES" sz="2000" spc="-1" strike="noStrike">
                <a:latin typeface="Armata"/>
              </a:rPr>
              <a:t>Medialab-Prado</a:t>
            </a:r>
            <a:r>
              <a:rPr b="0" lang="es-ES" sz="2000" spc="-1" strike="noStrike">
                <a:latin typeface="Armata"/>
              </a:rPr>
              <a:t>.</a:t>
            </a:r>
            <a:endParaRPr b="0" lang="es-ES" sz="20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1" lang="es-ES" sz="2000" spc="-1" strike="noStrike" baseline="33000">
                <a:solidFill>
                  <a:srgbClr val="333333"/>
                </a:solidFill>
                <a:latin typeface="Armata"/>
              </a:rPr>
              <a:t>*1</a:t>
            </a:r>
            <a:r>
              <a:rPr b="0" lang="es-ES" sz="2000" spc="-1" strike="noStrike" baseline="33000">
                <a:solidFill>
                  <a:srgbClr val="579835"/>
                </a:solidFill>
                <a:latin typeface="Armata"/>
              </a:rPr>
              <a:t> </a:t>
            </a:r>
            <a:r>
              <a:rPr b="0" lang="es-ES" sz="2000" spc="-1" strike="noStrike">
                <a:solidFill>
                  <a:srgbClr val="407927"/>
                </a:solidFill>
                <a:latin typeface="Armata"/>
              </a:rPr>
              <a:t>CONSUL es una plataforma web, actualmente el software libre para la participación en política más  grande del mundo.</a:t>
            </a:r>
            <a:endParaRPr b="0" lang="es-ES" sz="20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1" lang="es-ES" sz="2000" spc="-1" strike="noStrike" baseline="33000">
                <a:solidFill>
                  <a:srgbClr val="333333"/>
                </a:solidFill>
                <a:latin typeface="Armata"/>
              </a:rPr>
              <a:t>*2</a:t>
            </a:r>
            <a:r>
              <a:rPr b="0" lang="es-ES" sz="2000" spc="-1" strike="noStrike">
                <a:solidFill>
                  <a:srgbClr val="333333"/>
                </a:solidFill>
                <a:latin typeface="Armata"/>
              </a:rPr>
              <a:t> </a:t>
            </a:r>
            <a:r>
              <a:rPr b="0" lang="es-ES" sz="2000" spc="-1" strike="noStrike">
                <a:solidFill>
                  <a:srgbClr val="407927"/>
                </a:solidFill>
                <a:latin typeface="Armata"/>
              </a:rPr>
              <a:t>Un </a:t>
            </a:r>
            <a:r>
              <a:rPr b="0" i="1" lang="es-ES" sz="2000" spc="-1" strike="noStrike">
                <a:solidFill>
                  <a:srgbClr val="407927"/>
                </a:solidFill>
                <a:latin typeface="Armata"/>
              </a:rPr>
              <a:t>taller de prototipado</a:t>
            </a:r>
            <a:r>
              <a:rPr b="0" lang="es-ES" sz="2000" spc="-1" strike="noStrike">
                <a:solidFill>
                  <a:srgbClr val="407927"/>
                </a:solidFill>
                <a:latin typeface="Armata"/>
              </a:rPr>
              <a:t> es una reunión de desarrolladores que crean software (programas) para la gestión de algo, en este caso, del </a:t>
            </a:r>
            <a:r>
              <a:rPr b="0" i="1" lang="es-ES" sz="2000" spc="-1" strike="noStrike">
                <a:solidFill>
                  <a:srgbClr val="407927"/>
                </a:solidFill>
                <a:latin typeface="Armata"/>
              </a:rPr>
              <a:t>empoderamiento</a:t>
            </a:r>
            <a:r>
              <a:rPr b="0" lang="es-ES" sz="2000" spc="-1" strike="noStrike">
                <a:solidFill>
                  <a:srgbClr val="407927"/>
                </a:solidFill>
                <a:latin typeface="Armata"/>
              </a:rPr>
              <a:t> de la democracia.</a:t>
            </a:r>
            <a:endParaRPr b="0" lang="es-ES" sz="2000" spc="-1" strike="noStrike"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2"/>
          <a:stretch/>
        </p:blipFill>
        <p:spPr>
          <a:xfrm>
            <a:off x="2200320" y="1080000"/>
            <a:ext cx="7735680" cy="4412880"/>
          </a:xfrm>
          <a:prstGeom prst="rect">
            <a:avLst/>
          </a:prstGeom>
          <a:ln>
            <a:noFill/>
          </a:ln>
        </p:spPr>
      </p:pic>
      <p:sp>
        <p:nvSpPr>
          <p:cNvPr id="51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s-ES" sz="3300" spc="-1" strike="noStrike">
                <a:solidFill>
                  <a:srgbClr val="ffffff"/>
                </a:solidFill>
                <a:latin typeface="Armata"/>
              </a:rPr>
              <a:t>Enlaces iniciales sobre Ciudades...</a:t>
            </a:r>
            <a:endParaRPr b="1" lang="es-ES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TextShape 2"/>
          <p:cNvSpPr txBox="1"/>
          <p:nvPr/>
        </p:nvSpPr>
        <p:spPr>
          <a:xfrm>
            <a:off x="360000" y="1584000"/>
            <a:ext cx="9288000" cy="244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rmAutofit/>
          </a:bodyPr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1" lang="es-ES" sz="2800" spc="-1" strike="noStrike">
                <a:latin typeface="Armata"/>
              </a:rPr>
              <a:t>Ciudades Democráticas</a:t>
            </a:r>
            <a:r>
              <a:rPr b="0" lang="es-ES" sz="2800" spc="-1" strike="noStrike">
                <a:latin typeface="Armata"/>
              </a:rPr>
              <a:t>:</a:t>
            </a:r>
            <a:r>
              <a:rPr b="0" lang="es-ES" sz="2800" spc="-1" strike="noStrike">
                <a:latin typeface="Armata"/>
              </a:rPr>
              <a:t>	</a:t>
            </a:r>
            <a:r>
              <a:rPr b="0" lang="es-ES" sz="2800" spc="-1" strike="noStrike">
                <a:latin typeface="Armata"/>
              </a:rPr>
              <a:t> </a:t>
            </a:r>
            <a:r>
              <a:rPr b="1" lang="es-ES" sz="2800" spc="-1" strike="noStrike">
                <a:latin typeface="Armata"/>
                <a:hlinkClick r:id="rId3"/>
              </a:rPr>
              <a:t>2017</a:t>
            </a:r>
            <a:r>
              <a:rPr b="0" lang="es-ES" sz="2800" spc="-1" strike="noStrike">
                <a:latin typeface="Armata"/>
              </a:rPr>
              <a:t>	</a:t>
            </a:r>
            <a:r>
              <a:rPr b="0" lang="es-ES" sz="2800" spc="-1" strike="noStrike">
                <a:latin typeface="Armata"/>
              </a:rPr>
              <a:t>	</a:t>
            </a:r>
            <a:r>
              <a:rPr b="1" lang="es-ES" sz="2800" spc="-1" strike="noStrike">
                <a:latin typeface="Armata"/>
                <a:hlinkClick r:id="rId4"/>
              </a:rPr>
              <a:t>2016</a:t>
            </a:r>
            <a:endParaRPr b="0" lang="es-ES" sz="28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1" lang="es-ES" sz="2800" spc="-1" strike="noStrike">
                <a:latin typeface="Armata"/>
                <a:hlinkClick r:id="rId5"/>
              </a:rPr>
              <a:t>ConsulCon</a:t>
            </a:r>
            <a:endParaRPr b="0" lang="es-ES" sz="28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1" lang="es-ES" sz="2800" spc="-1" strike="noStrike">
                <a:latin typeface="Armata"/>
                <a:hlinkClick r:id="rId6"/>
              </a:rPr>
              <a:t>Conferencia Internacional</a:t>
            </a:r>
            <a:endParaRPr b="0" lang="es-ES" sz="28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1" lang="es-ES" sz="2800" spc="-1" strike="noStrike">
                <a:latin typeface="Armata"/>
                <a:hlinkClick r:id="rId7"/>
              </a:rPr>
              <a:t>Talleres de inteligencia colectiva para la democracia</a:t>
            </a:r>
            <a:endParaRPr b="0" lang="es-ES" sz="2800" spc="-1" strike="noStrike"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s-ES" sz="3300" spc="-1" strike="noStrike">
                <a:solidFill>
                  <a:srgbClr val="ffffff"/>
                </a:solidFill>
                <a:latin typeface="Armata"/>
              </a:rPr>
              <a:t>ConsulCon</a:t>
            </a:r>
            <a:endParaRPr b="1" lang="es-ES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TextShape 2"/>
          <p:cNvSpPr txBox="1"/>
          <p:nvPr/>
        </p:nvSpPr>
        <p:spPr>
          <a:xfrm>
            <a:off x="504000" y="1368000"/>
            <a:ext cx="9072000" cy="388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1" lang="es-ES" sz="2400" spc="-1" strike="noStrike">
                <a:latin typeface="Armata"/>
              </a:rPr>
              <a:t>ConsulCon</a:t>
            </a:r>
            <a:r>
              <a:rPr b="0" lang="es-ES" sz="2400" spc="-1" strike="noStrike">
                <a:latin typeface="Armata"/>
              </a:rPr>
              <a:t> sería la conferencia sobre el software </a:t>
            </a:r>
            <a:r>
              <a:rPr b="1" i="1" lang="es-ES" sz="2400" spc="-1" strike="noStrike">
                <a:latin typeface="Armata"/>
              </a:rPr>
              <a:t>Consul</a:t>
            </a:r>
            <a:r>
              <a:rPr b="0" lang="es-ES" sz="2400" spc="-1" strike="noStrike">
                <a:latin typeface="Armata"/>
              </a:rPr>
              <a:t>, que, una vez instalado, se transforma en una plataforma de participación que puede ser usada para consultar a la ciudadanía, no ya sobre cómo quieren hacer tal o cuál proyecto, sino también sobre la posibilidad de crear algunos que no estaban contemplados en lugar de los previstos por el Ayuntamiento. </a:t>
            </a:r>
            <a:endParaRPr b="0" lang="es-E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mata"/>
              </a:rPr>
              <a:t>Esto supone establecer la democracia en estado puro: </a:t>
            </a:r>
            <a:r>
              <a:rPr b="0" i="1" lang="es-ES" sz="2400" spc="-1" strike="noStrike">
                <a:latin typeface="Armata"/>
              </a:rPr>
              <a:t>qué quiere el pueblo y cómo lo quiere</a:t>
            </a:r>
            <a:r>
              <a:rPr b="0" lang="es-ES" sz="2400" spc="-1" strike="noStrike">
                <a:latin typeface="Armata"/>
              </a:rPr>
              <a:t>.</a:t>
            </a:r>
            <a:endParaRPr b="0" lang="es-E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mata"/>
              </a:rPr>
              <a:t>Está implantado en numerosas ciudades de los más diversos países, pero podemos ver un ejemplo de Madrid, la </a:t>
            </a:r>
            <a:r>
              <a:rPr b="0" i="1" lang="es-ES" sz="2400" spc="-1" strike="noStrike">
                <a:latin typeface="Armata"/>
              </a:rPr>
              <a:t>cuna</a:t>
            </a:r>
            <a:r>
              <a:rPr b="0" lang="es-ES" sz="2400" spc="-1" strike="noStrike">
                <a:latin typeface="Armata"/>
              </a:rPr>
              <a:t> de su creación.</a:t>
            </a:r>
            <a:endParaRPr b="0" lang="es-ES" sz="2400" spc="-1" strike="noStrike"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s-ES" sz="3600" spc="-1" strike="noStrike">
                <a:solidFill>
                  <a:srgbClr val="ffffff"/>
                </a:solidFill>
                <a:latin typeface="Armata"/>
              </a:rPr>
              <a:t>Y funciona así:</a:t>
            </a:r>
            <a:endParaRPr b="1" lang="es-ES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s-ES" sz="2800" spc="-1" strike="noStrike">
                <a:solidFill>
                  <a:srgbClr val="ffffff"/>
                </a:solidFill>
                <a:latin typeface="Armata"/>
              </a:rPr>
              <a:t>Consul, en la capital, se llama </a:t>
            </a:r>
            <a:r>
              <a:rPr b="1" i="1" lang="es-ES" sz="2800" spc="-1" strike="noStrike">
                <a:solidFill>
                  <a:srgbClr val="ffffff"/>
                </a:solidFill>
                <a:latin typeface="Armata"/>
              </a:rPr>
              <a:t>DecideMadrid</a:t>
            </a:r>
            <a:endParaRPr b="1" lang="es-ES" sz="2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792000" y="1152000"/>
            <a:ext cx="8701200" cy="4703400"/>
          </a:xfrm>
          <a:prstGeom prst="rect">
            <a:avLst/>
          </a:prstGeom>
          <a:ln>
            <a:noFill/>
          </a:ln>
          <a:effectLst>
            <a:outerShdw dist="71785" dir="18900000">
              <a:srgbClr val="808080"/>
            </a:outerShdw>
          </a:effectLst>
        </p:spPr>
      </p:pic>
      <p:pic>
        <p:nvPicPr>
          <p:cNvPr id="58" name="" descr=""/>
          <p:cNvPicPr/>
          <p:nvPr/>
        </p:nvPicPr>
        <p:blipFill>
          <a:blip r:embed="rId2"/>
          <a:stretch/>
        </p:blipFill>
        <p:spPr>
          <a:xfrm>
            <a:off x="21960" y="864000"/>
            <a:ext cx="3258720" cy="72828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s-ES" sz="3000" spc="-1" strike="noStrike">
                <a:solidFill>
                  <a:srgbClr val="ffffff"/>
                </a:solidFill>
                <a:latin typeface="Armata"/>
              </a:rPr>
              <a:t>Un ejemplo de las propuestas de DM</a:t>
            </a:r>
            <a:endParaRPr b="1" lang="es-ES" sz="3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0" name="" descr=""/>
          <p:cNvPicPr/>
          <p:nvPr/>
        </p:nvPicPr>
        <p:blipFill>
          <a:blip r:embed="rId1"/>
          <a:stretch/>
        </p:blipFill>
        <p:spPr>
          <a:xfrm>
            <a:off x="1080000" y="972360"/>
            <a:ext cx="7920000" cy="467460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s-ES" sz="3300" spc="-1" strike="noStrike">
                <a:solidFill>
                  <a:srgbClr val="ffffff"/>
                </a:solidFill>
                <a:latin typeface="Armata"/>
              </a:rPr>
              <a:t>¿Cómo hacer para poder usarlo?</a:t>
            </a:r>
            <a:endParaRPr b="1" lang="es-ES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TextShape 2"/>
          <p:cNvSpPr txBox="1"/>
          <p:nvPr/>
        </p:nvSpPr>
        <p:spPr>
          <a:xfrm>
            <a:off x="504000" y="1224000"/>
            <a:ext cx="9072000" cy="424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mata"/>
              </a:rPr>
              <a:t>Lo interesante sería disponer del gobierno municipal, o al menos de alguna concejalía, para poder ofrecer algo que luego se va a llevar a término.</a:t>
            </a:r>
            <a:endParaRPr b="0" lang="es-E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mata"/>
              </a:rPr>
              <a:t>Una vez en esa posición, contratar a un desarrollador y, con el asesoramiento de los desarrolladores de la plataforma, echarlo a andar.</a:t>
            </a:r>
            <a:endParaRPr b="0" lang="es-E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mata"/>
              </a:rPr>
              <a:t>El software es libre y no es necesario pagar licencias. El único gasto es el desarrollador, que no solo lo instala, también debe mantenerlo. </a:t>
            </a:r>
            <a:endParaRPr b="0" lang="es-E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mata"/>
              </a:rPr>
              <a:t>El asesoramiento sobre Consul es gratuito. </a:t>
            </a:r>
            <a:endParaRPr b="0" lang="es-E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mata"/>
              </a:rPr>
              <a:t>Se puede personalizar totalmente y funciona también en teléfonos móviles.</a:t>
            </a:r>
            <a:endParaRPr b="0" lang="es-ES" sz="2400" spc="-1" strike="noStrike"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</TotalTime>
  <Application>LibreOffice/5.4.3.2$Linux_X86_64 LibreOffice_project/40m0$Build-2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2017-12-13T22:03:57Z</dcterms:created>
  <dc:creator/>
  <dc:description/>
  <dc:language>es-ES</dc:language>
  <cp:lastModifiedBy/>
  <dcterms:modified xsi:type="dcterms:W3CDTF">2017-12-16T01:04:49Z</dcterms:modified>
  <cp:revision>36</cp:revision>
  <dc:subject/>
  <dc:title>Lush Green</dc:title>
</cp:coreProperties>
</file>